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6" r:id="rId3"/>
    <p:sldId id="275" r:id="rId4"/>
    <p:sldId id="278" r:id="rId5"/>
    <p:sldId id="258" r:id="rId6"/>
    <p:sldId id="265" r:id="rId7"/>
    <p:sldId id="267" r:id="rId8"/>
    <p:sldId id="268" r:id="rId9"/>
    <p:sldId id="269" r:id="rId10"/>
    <p:sldId id="270" r:id="rId11"/>
    <p:sldId id="272" r:id="rId12"/>
    <p:sldId id="274" r:id="rId13"/>
    <p:sldId id="277" r:id="rId14"/>
    <p:sldId id="27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 autoAdjust="0"/>
    <p:restoredTop sz="90157" autoAdjust="0"/>
  </p:normalViewPr>
  <p:slideViewPr>
    <p:cSldViewPr snapToGrid="0">
      <p:cViewPr varScale="1">
        <p:scale>
          <a:sx n="54" d="100"/>
          <a:sy n="54" d="100"/>
        </p:scale>
        <p:origin x="74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Relationship Id="rId4" Type="http://schemas.openxmlformats.org/officeDocument/2006/relationships/image" Target="../media/image4.emf"/></Relationships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FBA774-4FC2-4F0D-9A59-A85CEA75EBD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FA0B2-1FE9-4A66-AB97-4D04E8C70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6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A5zGR66pWw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youtube.com/watch?v=C2sqt9pG6K0&amp;t=8s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PostView.nhn?blogId=laonple&amp;logNo=220489989951&amp;proxyReferer=https://www.google.com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larisailab.com/archives/1206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dongascience.donga.com/news.php?idx=10001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kim.tistory.com/40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ongxmongx2.tistory.com/25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pythonkim.tistory.com/40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>
                <a:hlinkClick r:id="rId3"/>
              </a:rPr>
              <a:t>https://www.youtube.com/watch?v=8A5zGR66pWw</a:t>
            </a:r>
            <a:endParaRPr lang="en-US" altLang="ko-KR"/>
          </a:p>
          <a:p>
            <a:endParaRPr lang="en-US" altLang="ko-KR"/>
          </a:p>
          <a:p>
            <a:r>
              <a:rPr lang="en-US" altLang="ko-KR">
                <a:hlinkClick r:id="rId4"/>
              </a:rPr>
              <a:t>https://www.youtube.com/watch?v=C2sqt9pG6K0&amp;t=8s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FA0B2-1FE9-4A66-AB97-4D04E8C70E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3909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https://m.blog.naver.com/PostView.nhn?blogId=laonple&amp;logNo=220489989951&amp;proxyReferer=https%3A%2F%2Fwww.google.com%2F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FA0B2-1FE9-4A66-AB97-4D04E8C70E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853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퍼셉트론</a:t>
            </a:r>
            <a:r>
              <a:rPr lang="ko-KR" altLang="en-US" dirty="0"/>
              <a:t> 연구를 낸 후 연구비를 다양한 곳에서 받는 등 인공지능 붐이 이는 듯 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FA0B2-1FE9-4A66-AB97-4D04E8C70E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015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Marvin Minsky :</a:t>
            </a:r>
            <a:r>
              <a:rPr lang="en-US" altLang="ko-K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AI</a:t>
            </a:r>
            <a:r>
              <a:rPr lang="ko-KR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아버지</a:t>
            </a:r>
            <a:r>
              <a:rPr lang="en-US" altLang="ko-K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“</a:t>
            </a:r>
            <a:r>
              <a:rPr lang="ko-KR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인간은 생각하는 기계에 불과하다</a:t>
            </a:r>
            <a:r>
              <a:rPr lang="en-US" altLang="ko-K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</a:p>
          <a:p>
            <a:endParaRPr lang="en-US" altLang="ko-KR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dirty="0">
                <a:hlinkClick r:id="rId3"/>
              </a:rPr>
              <a:t>http://solarisailab.com/archives/1206</a:t>
            </a:r>
            <a:endParaRPr lang="en-US" altLang="ko-KR" dirty="0"/>
          </a:p>
          <a:p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hlinkClick r:id="rId4"/>
              </a:rPr>
              <a:t>http://dongascience.donga.com/news.php?idx=10001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FA0B2-1FE9-4A66-AB97-4D04E8C70E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933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https://pythonkim.tistory.com/40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FA0B2-1FE9-4A66-AB97-4D04E8C70E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6890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https://mongxmongx2.tistory.com/25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hlinkClick r:id="rId4"/>
              </a:rPr>
              <a:t>https://pythonkim.tistory.com/40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FA0B2-1FE9-4A66-AB97-4D04E8C70E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8638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FA0B2-1FE9-4A66-AB97-4D04E8C70E9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255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772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09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90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5547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17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06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903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575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896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3714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553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8B9BC3-DF76-4B55-B08B-89866EFBFE52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F397F-FEF6-43A2-8E5E-FDC3AE8BFF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011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rt.tistory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package" Target="../embeddings/Microsoft_PowerPoint_______1.pptx"/><Relationship Id="rId7" Type="http://schemas.openxmlformats.org/officeDocument/2006/relationships/package" Target="../embeddings/Microsoft_PowerPoint_______3.ppt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11" Type="http://schemas.openxmlformats.org/officeDocument/2006/relationships/image" Target="../media/image5.png"/><Relationship Id="rId5" Type="http://schemas.openxmlformats.org/officeDocument/2006/relationships/package" Target="../embeddings/Microsoft_PowerPoint_______2.pptx"/><Relationship Id="rId10" Type="http://schemas.openxmlformats.org/officeDocument/2006/relationships/image" Target="../media/image4.emf"/><Relationship Id="rId4" Type="http://schemas.openxmlformats.org/officeDocument/2006/relationships/image" Target="../media/image1.emf"/><Relationship Id="rId9" Type="http://schemas.openxmlformats.org/officeDocument/2006/relationships/package" Target="../embeddings/Microsoft_PowerPoint_______4.ppt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92568" y="2122464"/>
            <a:ext cx="82823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 err="1"/>
              <a:t>딥러닝</a:t>
            </a:r>
            <a:r>
              <a:rPr lang="ko-KR" altLang="en-US" sz="8000" b="1" dirty="0"/>
              <a:t> 기초</a:t>
            </a:r>
            <a:endParaRPr lang="en-US" altLang="ko-KR" sz="4000" b="1" dirty="0"/>
          </a:p>
          <a:p>
            <a:pPr algn="ctr"/>
            <a:r>
              <a:rPr lang="ko-KR" altLang="en-US" sz="4000" b="1" dirty="0" err="1"/>
              <a:t>딥러닝의</a:t>
            </a:r>
            <a:r>
              <a:rPr lang="ko-KR" altLang="en-US" sz="4000" b="1" dirty="0"/>
              <a:t> 발전 과정</a:t>
            </a:r>
          </a:p>
        </p:txBody>
      </p:sp>
    </p:spTree>
    <p:extLst>
      <p:ext uri="{BB962C8B-B14F-4D97-AF65-F5344CB8AC3E}">
        <p14:creationId xmlns:p14="http://schemas.microsoft.com/office/powerpoint/2010/main" val="2812959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085" y="640078"/>
            <a:ext cx="11602915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3338" y="247306"/>
            <a:ext cx="8851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1986~2006 Vanishing gradient </a:t>
            </a:r>
            <a:r>
              <a:rPr lang="ko-KR" altLang="en-US" dirty="0"/>
              <a:t>문제 </a:t>
            </a:r>
            <a:r>
              <a:rPr lang="en-US" altLang="ko-KR" dirty="0"/>
              <a:t>– </a:t>
            </a:r>
            <a:r>
              <a:rPr lang="ko-KR" altLang="en-US" dirty="0"/>
              <a:t>인공신경망의 두번째 위기</a:t>
            </a:r>
          </a:p>
        </p:txBody>
      </p:sp>
      <p:pic>
        <p:nvPicPr>
          <p:cNvPr id="3074" name="Picture 2" descr="https://t1.daumcdn.net/cfile/tistory/221E5750579F7BBD1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04"/>
          <a:stretch/>
        </p:blipFill>
        <p:spPr bwMode="auto">
          <a:xfrm>
            <a:off x="1554714" y="2964659"/>
            <a:ext cx="9671655" cy="167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/>
          <p:cNvSpPr txBox="1"/>
          <p:nvPr/>
        </p:nvSpPr>
        <p:spPr>
          <a:xfrm>
            <a:off x="473338" y="765810"/>
            <a:ext cx="11503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Activation function</a:t>
            </a:r>
            <a:r>
              <a:rPr lang="ko-KR" altLang="en-US" sz="1600" dirty="0"/>
              <a:t>으로  </a:t>
            </a:r>
            <a:r>
              <a:rPr lang="en-US" altLang="ko-KR" sz="1600" dirty="0"/>
              <a:t>sigmoid</a:t>
            </a:r>
            <a:r>
              <a:rPr lang="ko-KR" altLang="en-US" sz="1600" dirty="0"/>
              <a:t>를 사용하는데</a:t>
            </a:r>
            <a:r>
              <a:rPr lang="en-US" altLang="ko-KR" sz="1600" dirty="0"/>
              <a:t>, </a:t>
            </a:r>
            <a:r>
              <a:rPr lang="ko-KR" altLang="en-US" sz="1600" dirty="0"/>
              <a:t>이 값은 </a:t>
            </a:r>
            <a:r>
              <a:rPr lang="en-US" altLang="ko-KR" sz="1600" dirty="0"/>
              <a:t>0</a:t>
            </a:r>
            <a:r>
              <a:rPr lang="ko-KR" altLang="en-US" sz="1600" dirty="0"/>
              <a:t>과 </a:t>
            </a:r>
            <a:r>
              <a:rPr lang="en-US" altLang="ko-KR" sz="1600" dirty="0"/>
              <a:t>1</a:t>
            </a:r>
            <a:r>
              <a:rPr lang="ko-KR" altLang="en-US" sz="1600" dirty="0"/>
              <a:t>사이 값만 전달하므로 </a:t>
            </a:r>
            <a:endParaRPr lang="en-US" altLang="ko-KR" sz="1600" dirty="0"/>
          </a:p>
          <a:p>
            <a:r>
              <a:rPr lang="en-US" altLang="ko-KR" sz="1600" dirty="0"/>
              <a:t>Hidden layer</a:t>
            </a:r>
            <a:r>
              <a:rPr lang="ko-KR" altLang="en-US" sz="1600" dirty="0"/>
              <a:t>를 여러 층 거치면서 그 값이 현저히 줄어든다</a:t>
            </a:r>
            <a:r>
              <a:rPr lang="en-US" altLang="ko-KR" sz="1600" dirty="0"/>
              <a:t>. </a:t>
            </a:r>
          </a:p>
          <a:p>
            <a:r>
              <a:rPr lang="ko-KR" altLang="en-US" sz="1600" dirty="0"/>
              <a:t>한 층당 </a:t>
            </a:r>
            <a:r>
              <a:rPr lang="en-US" altLang="ko-KR" sz="1600" dirty="0"/>
              <a:t>1/10</a:t>
            </a:r>
            <a:r>
              <a:rPr lang="ko-KR" altLang="en-US" sz="1600" dirty="0"/>
              <a:t>로 줄어든다면</a:t>
            </a:r>
            <a:r>
              <a:rPr lang="en-US" altLang="ko-KR" sz="1600" dirty="0"/>
              <a:t>, </a:t>
            </a:r>
            <a:r>
              <a:rPr lang="ko-KR" altLang="en-US" sz="1600" dirty="0"/>
              <a:t>세 층을 거치면 </a:t>
            </a:r>
            <a:r>
              <a:rPr lang="en-US" altLang="ko-KR" sz="1600" dirty="0"/>
              <a:t>1/1000</a:t>
            </a:r>
            <a:r>
              <a:rPr lang="ko-KR" altLang="en-US" sz="1600" dirty="0"/>
              <a:t>로 줄어든다</a:t>
            </a:r>
            <a:r>
              <a:rPr lang="en-US" altLang="ko-KR" sz="1600" dirty="0"/>
              <a:t>.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40172" y="5914859"/>
            <a:ext cx="11503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Sigmoid</a:t>
            </a:r>
            <a:r>
              <a:rPr lang="ko-KR" altLang="en-US" sz="2000" dirty="0"/>
              <a:t>말고 좋은 </a:t>
            </a:r>
            <a:r>
              <a:rPr lang="en-US" altLang="ko-KR" sz="2000" dirty="0"/>
              <a:t>activation function</a:t>
            </a:r>
            <a:r>
              <a:rPr lang="ko-KR" altLang="en-US" sz="2000" dirty="0"/>
              <a:t>이 없을까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334795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085" y="640078"/>
            <a:ext cx="11602915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3338" y="247306"/>
            <a:ext cx="552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2006 1. </a:t>
            </a:r>
            <a:r>
              <a:rPr lang="en-US" altLang="ko-KR" dirty="0" err="1"/>
              <a:t>ReLU</a:t>
            </a:r>
            <a:endParaRPr lang="ko-KR" altLang="en-US" dirty="0"/>
          </a:p>
        </p:txBody>
      </p:sp>
      <p:pic>
        <p:nvPicPr>
          <p:cNvPr id="5122" name="Picture 2" descr="https://t1.daumcdn.net/cfile/tistory/22293C50579F7BBF1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15"/>
          <a:stretch/>
        </p:blipFill>
        <p:spPr bwMode="auto">
          <a:xfrm>
            <a:off x="3624495" y="2730044"/>
            <a:ext cx="4554799" cy="1807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8461244" y="4435169"/>
            <a:ext cx="159050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solidFill>
                  <a:srgbClr val="000000"/>
                </a:solidFill>
                <a:latin typeface="KoPub Dotum"/>
              </a:rPr>
              <a:t>Relu</a:t>
            </a:r>
            <a:r>
              <a:rPr lang="en-US" altLang="ko-KR" sz="2000" b="1" dirty="0">
                <a:solidFill>
                  <a:srgbClr val="000000"/>
                </a:solidFill>
                <a:latin typeface="KoPub Dotum"/>
              </a:rPr>
              <a:t>(0 or</a:t>
            </a:r>
            <a:r>
              <a:rPr lang="ko-KR" altLang="en-US" sz="2000" b="1" dirty="0">
                <a:solidFill>
                  <a:srgbClr val="000000"/>
                </a:solidFill>
                <a:latin typeface="KoPub Dotum"/>
              </a:rPr>
              <a:t> </a:t>
            </a:r>
            <a:r>
              <a:rPr lang="en-US" altLang="ko-KR" sz="2000" b="1" dirty="0">
                <a:solidFill>
                  <a:srgbClr val="000000"/>
                </a:solidFill>
                <a:latin typeface="KoPub Dotum"/>
              </a:rPr>
              <a:t>X)</a:t>
            </a:r>
          </a:p>
          <a:p>
            <a:endParaRPr lang="en-US" altLang="ko-KR" sz="2000" b="1" dirty="0">
              <a:solidFill>
                <a:srgbClr val="000000"/>
              </a:solidFill>
              <a:latin typeface="KoPub Dotum"/>
            </a:endParaRPr>
          </a:p>
          <a:p>
            <a:r>
              <a:rPr lang="en-US" altLang="ko-KR" sz="2000" b="1" dirty="0">
                <a:solidFill>
                  <a:srgbClr val="000000"/>
                </a:solidFill>
                <a:latin typeface="KoPub Dotum"/>
              </a:rPr>
              <a:t>= max(0, x)</a:t>
            </a:r>
            <a:endParaRPr lang="ko-KR" alt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73338" y="765810"/>
            <a:ext cx="11503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Activation function</a:t>
            </a:r>
            <a:r>
              <a:rPr lang="ko-KR" altLang="en-US" sz="1600" dirty="0"/>
              <a:t>으로 </a:t>
            </a:r>
            <a:r>
              <a:rPr lang="en-US" altLang="ko-KR" sz="1600" dirty="0" err="1"/>
              <a:t>Relu</a:t>
            </a:r>
            <a:r>
              <a:rPr lang="en-US" altLang="ko-KR" sz="1600" dirty="0"/>
              <a:t>(Rectified Linear Unit)</a:t>
            </a:r>
            <a:r>
              <a:rPr lang="ko-KR" altLang="en-US" sz="1600" dirty="0"/>
              <a:t>를 사용해보니</a:t>
            </a:r>
            <a:r>
              <a:rPr lang="en-US" altLang="ko-KR" sz="1600" dirty="0"/>
              <a:t>, </a:t>
            </a:r>
          </a:p>
          <a:p>
            <a:r>
              <a:rPr lang="en-US" altLang="ko-KR" sz="1600" dirty="0"/>
              <a:t>0</a:t>
            </a:r>
            <a:r>
              <a:rPr lang="ko-KR" altLang="en-US" sz="1600" dirty="0"/>
              <a:t>보다</a:t>
            </a:r>
            <a:r>
              <a:rPr lang="en-US" altLang="ko-KR" sz="1600" dirty="0"/>
              <a:t> </a:t>
            </a:r>
            <a:r>
              <a:rPr lang="ko-KR" altLang="en-US" sz="1600" dirty="0"/>
              <a:t>작은 값은 </a:t>
            </a:r>
            <a:r>
              <a:rPr lang="en-US" altLang="ko-KR" sz="1600" dirty="0"/>
              <a:t>0</a:t>
            </a:r>
            <a:r>
              <a:rPr lang="ko-KR" altLang="en-US" sz="1600" dirty="0"/>
              <a:t>으로</a:t>
            </a:r>
            <a:r>
              <a:rPr lang="en-US" altLang="ko-KR" sz="1600" dirty="0"/>
              <a:t>, 0</a:t>
            </a:r>
            <a:r>
              <a:rPr lang="ko-KR" altLang="en-US" sz="1600" dirty="0"/>
              <a:t>보다 큰 값은 그 값 그대로 출력해준다</a:t>
            </a:r>
            <a:r>
              <a:rPr lang="en-US" altLang="ko-KR" sz="1600" dirty="0"/>
              <a:t>. -&gt; Vanishing gradient </a:t>
            </a:r>
            <a:r>
              <a:rPr lang="ko-KR" altLang="en-US" sz="1600" dirty="0"/>
              <a:t>문제 해결</a:t>
            </a:r>
            <a:r>
              <a:rPr lang="en-US" altLang="ko-KR" sz="1600" dirty="0"/>
              <a:t>!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4536" y="2839437"/>
            <a:ext cx="2555910" cy="614712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8461244" y="2329934"/>
            <a:ext cx="18982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KoPub Dotum"/>
              </a:rPr>
              <a:t>Sigmoid(0~1) </a:t>
            </a:r>
            <a:endParaRPr lang="ko-KR" altLang="en-US" sz="2000" b="1" dirty="0"/>
          </a:p>
        </p:txBody>
      </p:sp>
      <p:pic>
        <p:nvPicPr>
          <p:cNvPr id="5124" name="Picture 4" descr="제프리 힌튼 이미지 검색결과&quot;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809" y="2166200"/>
            <a:ext cx="1609232" cy="257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1163538" y="4742098"/>
            <a:ext cx="184377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/>
              <a:t>Geoffrey Everest Hinton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561408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085" y="640078"/>
            <a:ext cx="11602915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3338" y="247306"/>
            <a:ext cx="552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2006 2. Weight </a:t>
            </a:r>
            <a:r>
              <a:rPr lang="ko-KR" altLang="en-US" dirty="0"/>
              <a:t>초기값 세팅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3338" y="765810"/>
            <a:ext cx="11503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가중치</a:t>
            </a:r>
            <a:r>
              <a:rPr lang="en-US" altLang="ko-KR" sz="1600" dirty="0"/>
              <a:t>(weight)</a:t>
            </a:r>
            <a:r>
              <a:rPr lang="ko-KR" altLang="en-US" sz="1600" dirty="0"/>
              <a:t> 초기값 세팅을 어떻게 하느냐에 따라 반복을 적게 해도 좋은 결과가 나온다</a:t>
            </a:r>
            <a:r>
              <a:rPr lang="en-US" altLang="ko-KR" sz="1600" dirty="0"/>
              <a:t>.</a:t>
            </a:r>
          </a:p>
        </p:txBody>
      </p:sp>
      <p:pic>
        <p:nvPicPr>
          <p:cNvPr id="7" name="Picture 2" descr="https://t1.daumcdn.net/cfile/tistory/25414C47579F7BC22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269" y="1606687"/>
            <a:ext cx="6703991" cy="3906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25151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085" y="640078"/>
            <a:ext cx="11602915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3338" y="247306"/>
            <a:ext cx="552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딥러닝 발전 과정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3338" y="765810"/>
            <a:ext cx="11503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/>
              <a:t>딥러닝은 뉴럴 넷으로부터 시작해서 여러가지 위기를 넘기며 발전함 </a:t>
            </a:r>
            <a:endParaRPr lang="en-US" altLang="ko-KR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DA809D7D-4CAE-4D2F-83D5-0414B0A106ED}"/>
              </a:ext>
            </a:extLst>
          </p:cNvPr>
          <p:cNvSpPr/>
          <p:nvPr/>
        </p:nvSpPr>
        <p:spPr>
          <a:xfrm>
            <a:off x="3125907" y="1368706"/>
            <a:ext cx="1335353" cy="148156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퍼셉트론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(1958)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47B2E57B-7040-4F74-9C6C-BD8C733744E8}"/>
              </a:ext>
            </a:extLst>
          </p:cNvPr>
          <p:cNvSpPr/>
          <p:nvPr/>
        </p:nvSpPr>
        <p:spPr>
          <a:xfrm>
            <a:off x="5038679" y="1368706"/>
            <a:ext cx="1335353" cy="148156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다층 퍼셉트론</a:t>
            </a:r>
            <a:endParaRPr lang="en-US" altLang="ko-KR" sz="1400">
              <a:solidFill>
                <a:schemeClr val="tx1"/>
              </a:solidFill>
            </a:endParaRPr>
          </a:p>
          <a:p>
            <a:pPr algn="ctr"/>
            <a:r>
              <a:rPr lang="en-US" altLang="ko-KR" sz="1400">
                <a:solidFill>
                  <a:schemeClr val="tx1"/>
                </a:solidFill>
              </a:rPr>
              <a:t>(1980)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4A91ECE9-9F54-40C2-9F88-E78B13F20B8A}"/>
              </a:ext>
            </a:extLst>
          </p:cNvPr>
          <p:cNvSpPr/>
          <p:nvPr/>
        </p:nvSpPr>
        <p:spPr>
          <a:xfrm>
            <a:off x="8864223" y="1368706"/>
            <a:ext cx="1335353" cy="148156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solidFill>
                  <a:schemeClr val="tx1"/>
                </a:solidFill>
              </a:rPr>
              <a:t>Relu</a:t>
            </a:r>
          </a:p>
          <a:p>
            <a:pPr algn="ctr"/>
            <a:r>
              <a:rPr lang="en-US" altLang="ko-KR" sz="1400">
                <a:solidFill>
                  <a:schemeClr val="tx1"/>
                </a:solidFill>
              </a:rPr>
              <a:t>(2006)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F8E86E33-B326-4273-A019-07884630BEB9}"/>
              </a:ext>
            </a:extLst>
          </p:cNvPr>
          <p:cNvSpPr/>
          <p:nvPr/>
        </p:nvSpPr>
        <p:spPr>
          <a:xfrm>
            <a:off x="10776995" y="1368706"/>
            <a:ext cx="1335353" cy="148156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정규화</a:t>
            </a:r>
            <a:r>
              <a:rPr lang="en-US" altLang="ko-KR" sz="140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en-US" altLang="ko-KR" sz="1400">
                <a:solidFill>
                  <a:schemeClr val="tx1"/>
                </a:solidFill>
              </a:rPr>
              <a:t>Validation,</a:t>
            </a:r>
          </a:p>
          <a:p>
            <a:pPr algn="ctr"/>
            <a:r>
              <a:rPr lang="en-US" altLang="ko-KR" sz="1400">
                <a:solidFill>
                  <a:schemeClr val="tx1"/>
                </a:solidFill>
              </a:rPr>
              <a:t>Earlystopping</a:t>
            </a:r>
          </a:p>
          <a:p>
            <a:pPr algn="ctr"/>
            <a:r>
              <a:rPr lang="en-US" altLang="ko-KR" sz="140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2AD3CE24-1F1F-46D5-9798-F52B9B0B4CAF}"/>
              </a:ext>
            </a:extLst>
          </p:cNvPr>
          <p:cNvSpPr txBox="1"/>
          <p:nvPr/>
        </p:nvSpPr>
        <p:spPr>
          <a:xfrm>
            <a:off x="251755" y="5792496"/>
            <a:ext cx="8663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문제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3932B2F-3AFE-40AB-A770-4215337F4DED}"/>
              </a:ext>
            </a:extLst>
          </p:cNvPr>
          <p:cNvSpPr txBox="1"/>
          <p:nvPr/>
        </p:nvSpPr>
        <p:spPr>
          <a:xfrm>
            <a:off x="251756" y="1786320"/>
            <a:ext cx="866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딥러닝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발전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BDE315F-9AC8-4D18-B9D8-5B289437002D}"/>
              </a:ext>
            </a:extLst>
          </p:cNvPr>
          <p:cNvSpPr txBox="1"/>
          <p:nvPr/>
        </p:nvSpPr>
        <p:spPr>
          <a:xfrm>
            <a:off x="3172294" y="5792496"/>
            <a:ext cx="1288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XOR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(1969)</a:t>
            </a:r>
          </a:p>
        </p:txBody>
      </p:sp>
      <p:sp>
        <p:nvSpPr>
          <p:cNvPr id="15" name="화살표: 오른쪽 3">
            <a:extLst>
              <a:ext uri="{FF2B5EF4-FFF2-40B4-BE49-F238E27FC236}">
                <a16:creationId xmlns:a16="http://schemas.microsoft.com/office/drawing/2014/main" xmlns="" id="{2FDBF232-7348-4E02-B541-9412741D16DB}"/>
              </a:ext>
            </a:extLst>
          </p:cNvPr>
          <p:cNvSpPr/>
          <p:nvPr/>
        </p:nvSpPr>
        <p:spPr>
          <a:xfrm rot="17400394">
            <a:off x="3231114" y="4115783"/>
            <a:ext cx="2853732" cy="228746"/>
          </a:xfrm>
          <a:prstGeom prst="rightArrow">
            <a:avLst>
              <a:gd name="adj1" fmla="val 50000"/>
              <a:gd name="adj2" fmla="val 178114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2461AB35-1D5B-4F29-9C63-2C98701A36D1}"/>
              </a:ext>
            </a:extLst>
          </p:cNvPr>
          <p:cNvSpPr txBox="1"/>
          <p:nvPr/>
        </p:nvSpPr>
        <p:spPr>
          <a:xfrm>
            <a:off x="6724188" y="5792496"/>
            <a:ext cx="1642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Vanishing</a:t>
            </a:r>
          </a:p>
          <a:p>
            <a:pPr algn="ctr"/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Gradient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문제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E4FC0A66-9643-4AEF-AEC5-BC2B41E4FF0D}"/>
              </a:ext>
            </a:extLst>
          </p:cNvPr>
          <p:cNvSpPr txBox="1"/>
          <p:nvPr/>
        </p:nvSpPr>
        <p:spPr>
          <a:xfrm>
            <a:off x="4688522" y="3300236"/>
            <a:ext cx="2035666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은닉층을 만들어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공간왜곡으로 해결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최적화 방법으로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back</a:t>
            </a:r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propagation</a:t>
            </a:r>
          </a:p>
          <a:p>
            <a:pPr algn="ctr"/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경사하강법 이용해</a:t>
            </a: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오차가 작아지는 방향으로 가중치 업데이트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BE6DE6F9-2010-43ED-8DCC-8FDD6E74F03E}"/>
              </a:ext>
            </a:extLst>
          </p:cNvPr>
          <p:cNvSpPr txBox="1"/>
          <p:nvPr/>
        </p:nvSpPr>
        <p:spPr>
          <a:xfrm>
            <a:off x="8556702" y="5915606"/>
            <a:ext cx="164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과적합 문제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DA809D7D-4CAE-4D2F-83D5-0414B0A106ED}"/>
              </a:ext>
            </a:extLst>
          </p:cNvPr>
          <p:cNvSpPr/>
          <p:nvPr/>
        </p:nvSpPr>
        <p:spPr>
          <a:xfrm>
            <a:off x="1213135" y="1368706"/>
            <a:ext cx="1335353" cy="148156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solidFill>
                  <a:schemeClr val="tx1"/>
                </a:solidFill>
              </a:rPr>
              <a:t>Neural Net</a:t>
            </a:r>
          </a:p>
          <a:p>
            <a:pPr algn="ctr"/>
            <a:r>
              <a:rPr lang="en-US" altLang="ko-KR" sz="1400">
                <a:solidFill>
                  <a:schemeClr val="tx1"/>
                </a:solidFill>
              </a:rPr>
              <a:t>(1943)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47B2E57B-7040-4F74-9C6C-BD8C733744E8}"/>
              </a:ext>
            </a:extLst>
          </p:cNvPr>
          <p:cNvSpPr/>
          <p:nvPr/>
        </p:nvSpPr>
        <p:spPr>
          <a:xfrm>
            <a:off x="6951451" y="1368706"/>
            <a:ext cx="1335353" cy="148156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역전파</a:t>
            </a:r>
            <a:endParaRPr lang="en-US" altLang="ko-KR" sz="1400">
              <a:solidFill>
                <a:schemeClr val="tx1"/>
              </a:solidFill>
            </a:endParaRPr>
          </a:p>
          <a:p>
            <a:pPr algn="ctr"/>
            <a:r>
              <a:rPr lang="en-US" altLang="ko-KR" sz="1400">
                <a:solidFill>
                  <a:schemeClr val="tx1"/>
                </a:solidFill>
              </a:rPr>
              <a:t>(1986)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461260" y="1293779"/>
            <a:ext cx="622320" cy="16337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암흑기</a:t>
            </a:r>
            <a:endParaRPr lang="en-US" altLang="ko-KR"/>
          </a:p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8254626" y="1293779"/>
            <a:ext cx="622320" cy="16337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암흑기</a:t>
            </a:r>
            <a:endParaRPr lang="en-US" altLang="ko-KR"/>
          </a:p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3" name="오른쪽 화살표 2"/>
          <p:cNvSpPr/>
          <p:nvPr/>
        </p:nvSpPr>
        <p:spPr>
          <a:xfrm>
            <a:off x="2705142" y="1896704"/>
            <a:ext cx="311444" cy="425563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오른쪽 화살표 23"/>
          <p:cNvSpPr/>
          <p:nvPr/>
        </p:nvSpPr>
        <p:spPr>
          <a:xfrm>
            <a:off x="6507019" y="1896704"/>
            <a:ext cx="311444" cy="425563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오른쪽 화살표 24"/>
          <p:cNvSpPr/>
          <p:nvPr/>
        </p:nvSpPr>
        <p:spPr>
          <a:xfrm>
            <a:off x="10339043" y="1896704"/>
            <a:ext cx="311444" cy="425563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오른쪽 3">
            <a:extLst>
              <a:ext uri="{FF2B5EF4-FFF2-40B4-BE49-F238E27FC236}">
                <a16:creationId xmlns:a16="http://schemas.microsoft.com/office/drawing/2014/main" xmlns="" id="{2FDBF232-7348-4E02-B541-9412741D16DB}"/>
              </a:ext>
            </a:extLst>
          </p:cNvPr>
          <p:cNvSpPr/>
          <p:nvPr/>
        </p:nvSpPr>
        <p:spPr>
          <a:xfrm rot="17400394">
            <a:off x="7037543" y="4115782"/>
            <a:ext cx="2853732" cy="228746"/>
          </a:xfrm>
          <a:prstGeom prst="rightArrow">
            <a:avLst>
              <a:gd name="adj1" fmla="val 50000"/>
              <a:gd name="adj2" fmla="val 178114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해결</a:t>
            </a:r>
          </a:p>
        </p:txBody>
      </p:sp>
      <p:sp>
        <p:nvSpPr>
          <p:cNvPr id="27" name="화살표: 오른쪽 3">
            <a:extLst>
              <a:ext uri="{FF2B5EF4-FFF2-40B4-BE49-F238E27FC236}">
                <a16:creationId xmlns:a16="http://schemas.microsoft.com/office/drawing/2014/main" xmlns="" id="{2FDBF232-7348-4E02-B541-9412741D16DB}"/>
              </a:ext>
            </a:extLst>
          </p:cNvPr>
          <p:cNvSpPr/>
          <p:nvPr/>
        </p:nvSpPr>
        <p:spPr>
          <a:xfrm rot="17400394">
            <a:off x="8965821" y="4115782"/>
            <a:ext cx="2853732" cy="228746"/>
          </a:xfrm>
          <a:prstGeom prst="rightArrow">
            <a:avLst>
              <a:gd name="adj1" fmla="val 50000"/>
              <a:gd name="adj2" fmla="val 178114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해결</a:t>
            </a:r>
          </a:p>
        </p:txBody>
      </p:sp>
    </p:spTree>
    <p:extLst>
      <p:ext uri="{BB962C8B-B14F-4D97-AF65-F5344CB8AC3E}">
        <p14:creationId xmlns:p14="http://schemas.microsoft.com/office/powerpoint/2010/main" val="1099524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hlinkClick r:id="rId2"/>
              </a:rPr>
              <a:t>https://datart.tistory.com/</a:t>
            </a: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  <a:p>
            <a:r>
              <a:rPr lang="ko-KR" altLang="en-US" dirty="0"/>
              <a:t>모두의 </a:t>
            </a:r>
            <a:r>
              <a:rPr lang="ko-KR" altLang="en-US" dirty="0" err="1"/>
              <a:t>딥러닝</a:t>
            </a:r>
            <a:endParaRPr lang="ko-KR" altLang="en-US" dirty="0"/>
          </a:p>
          <a:p>
            <a:r>
              <a:rPr lang="ko-KR" altLang="en-US" dirty="0" err="1"/>
              <a:t>파이썬</a:t>
            </a:r>
            <a:r>
              <a:rPr lang="ko-KR" altLang="en-US" dirty="0"/>
              <a:t> </a:t>
            </a:r>
            <a:r>
              <a:rPr lang="ko-KR" altLang="en-US" dirty="0" err="1"/>
              <a:t>머신러닝</a:t>
            </a:r>
            <a:r>
              <a:rPr lang="ko-KR" altLang="en-US" dirty="0"/>
              <a:t> 완벽가이드</a:t>
            </a:r>
          </a:p>
          <a:p>
            <a:r>
              <a:rPr lang="ko-KR" altLang="en-US" dirty="0" err="1"/>
              <a:t>파이썬으로</a:t>
            </a:r>
            <a:r>
              <a:rPr lang="ko-KR" altLang="en-US" dirty="0"/>
              <a:t> 데이터 주무르기</a:t>
            </a:r>
          </a:p>
        </p:txBody>
      </p:sp>
    </p:spTree>
    <p:extLst>
      <p:ext uri="{BB962C8B-B14F-4D97-AF65-F5344CB8AC3E}">
        <p14:creationId xmlns:p14="http://schemas.microsoft.com/office/powerpoint/2010/main" val="3455784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085" y="640078"/>
            <a:ext cx="11602915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3338" y="247306"/>
            <a:ext cx="552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History of Deep learning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89085" y="1120222"/>
            <a:ext cx="1160291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1943 </a:t>
            </a:r>
            <a:r>
              <a:rPr lang="en-US" altLang="ko-KR" b="1" dirty="0"/>
              <a:t>Neural Net </a:t>
            </a:r>
            <a:r>
              <a:rPr lang="en-US" altLang="ko-KR" dirty="0"/>
              <a:t>– </a:t>
            </a:r>
            <a:r>
              <a:rPr lang="ko-KR" altLang="en-US" dirty="0"/>
              <a:t>인공지능의 시작 </a:t>
            </a:r>
            <a:r>
              <a:rPr lang="en-US" altLang="ko-KR" dirty="0"/>
              <a:t>(Warren Sturgis McCulloch)</a:t>
            </a:r>
          </a:p>
          <a:p>
            <a:endParaRPr lang="en-US" altLang="ko-KR" dirty="0"/>
          </a:p>
          <a:p>
            <a:r>
              <a:rPr lang="en-US" altLang="ko-KR" dirty="0"/>
              <a:t>1958 </a:t>
            </a:r>
            <a:r>
              <a:rPr lang="en-US" altLang="ko-KR" b="1" dirty="0"/>
              <a:t>Perceptron </a:t>
            </a:r>
            <a:r>
              <a:rPr lang="en-US" altLang="ko-KR" dirty="0"/>
              <a:t>(Frank Rosenblatt)</a:t>
            </a:r>
            <a:endParaRPr lang="ko-KR" altLang="en-US" b="1" dirty="0"/>
          </a:p>
          <a:p>
            <a:endParaRPr lang="ko-KR" altLang="en-US" b="1" dirty="0"/>
          </a:p>
          <a:p>
            <a:r>
              <a:rPr lang="en-US" altLang="ko-KR" dirty="0"/>
              <a:t>1969 </a:t>
            </a:r>
            <a:r>
              <a:rPr lang="en-US" altLang="ko-KR" b="1" dirty="0"/>
              <a:t>XOR </a:t>
            </a:r>
            <a:r>
              <a:rPr lang="ko-KR" altLang="en-US" b="1" dirty="0"/>
              <a:t>문제 </a:t>
            </a:r>
            <a:r>
              <a:rPr lang="en-US" altLang="ko-KR" dirty="0"/>
              <a:t>– </a:t>
            </a:r>
            <a:r>
              <a:rPr lang="ko-KR" altLang="en-US" dirty="0"/>
              <a:t>인공신경망의 첫번째 위기 </a:t>
            </a:r>
            <a:r>
              <a:rPr lang="en-US" altLang="ko-KR" dirty="0"/>
              <a:t>(Marvin Minsky)</a:t>
            </a:r>
            <a:endParaRPr lang="ko-KR" altLang="en-US" dirty="0"/>
          </a:p>
          <a:p>
            <a:endParaRPr lang="en-US" altLang="ko-KR" dirty="0"/>
          </a:p>
          <a:p>
            <a:r>
              <a:rPr lang="en-US" altLang="ko-KR" dirty="0"/>
              <a:t>1980 </a:t>
            </a:r>
            <a:r>
              <a:rPr lang="ko-KR" altLang="en-US" b="1" dirty="0"/>
              <a:t>다층 </a:t>
            </a:r>
            <a:r>
              <a:rPr lang="ko-KR" altLang="en-US" b="1" dirty="0" err="1"/>
              <a:t>퍼셉트론</a:t>
            </a:r>
            <a:r>
              <a:rPr lang="en-US" altLang="ko-KR" dirty="0"/>
              <a:t>(multi-layer perceptron)</a:t>
            </a:r>
          </a:p>
          <a:p>
            <a:endParaRPr lang="en-US" altLang="ko-KR" dirty="0"/>
          </a:p>
          <a:p>
            <a:r>
              <a:rPr lang="en-US" altLang="ko-KR" dirty="0"/>
              <a:t>1986 </a:t>
            </a:r>
            <a:r>
              <a:rPr lang="ko-KR" altLang="en-US" b="1" dirty="0" err="1"/>
              <a:t>역전파</a:t>
            </a:r>
            <a:r>
              <a:rPr lang="en-US" altLang="ko-KR" dirty="0"/>
              <a:t>(back propagation)</a:t>
            </a:r>
          </a:p>
          <a:p>
            <a:endParaRPr lang="en-US" altLang="ko-KR" b="1" dirty="0"/>
          </a:p>
          <a:p>
            <a:r>
              <a:rPr lang="en-US" altLang="ko-KR" dirty="0"/>
              <a:t>1986~2006 </a:t>
            </a:r>
            <a:r>
              <a:rPr lang="en-US" altLang="ko-KR" b="1" dirty="0"/>
              <a:t>Vanishing gradient </a:t>
            </a:r>
            <a:r>
              <a:rPr lang="ko-KR" altLang="en-US" b="1" dirty="0"/>
              <a:t>문제 </a:t>
            </a:r>
            <a:r>
              <a:rPr lang="en-US" altLang="ko-KR" dirty="0"/>
              <a:t>– </a:t>
            </a:r>
            <a:r>
              <a:rPr lang="ko-KR" altLang="en-US" dirty="0"/>
              <a:t>인공신경망의 두번째 위기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2006 </a:t>
            </a:r>
            <a:r>
              <a:rPr lang="en-US" altLang="ko-KR" b="1" dirty="0" err="1"/>
              <a:t>Relu</a:t>
            </a:r>
            <a:r>
              <a:rPr lang="en-US" altLang="ko-KR" b="1" dirty="0"/>
              <a:t>, </a:t>
            </a:r>
            <a:r>
              <a:rPr lang="ko-KR" altLang="en-US" b="1" dirty="0"/>
              <a:t>가중치 초기값</a:t>
            </a:r>
            <a:r>
              <a:rPr lang="en-US" altLang="ko-KR" b="1" dirty="0"/>
              <a:t> </a:t>
            </a:r>
            <a:r>
              <a:rPr lang="en-US" altLang="ko-KR" dirty="0"/>
              <a:t>(Geoffrey Everest Hinton)</a:t>
            </a:r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138550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085" y="640078"/>
            <a:ext cx="11602915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3338" y="247306"/>
            <a:ext cx="552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딥러닝의 발전과 위기</a:t>
            </a:r>
            <a:endParaRPr lang="ko-KR" altLang="en-US" dirty="0"/>
          </a:p>
        </p:txBody>
      </p:sp>
      <p:sp>
        <p:nvSpPr>
          <p:cNvPr id="6" name="오른쪽 화살표 5"/>
          <p:cNvSpPr/>
          <p:nvPr/>
        </p:nvSpPr>
        <p:spPr>
          <a:xfrm>
            <a:off x="711200" y="3921760"/>
            <a:ext cx="11043920" cy="91440"/>
          </a:xfrm>
          <a:prstGeom prst="rightArrow">
            <a:avLst>
              <a:gd name="adj1" fmla="val 50000"/>
              <a:gd name="adj2" fmla="val 89375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09600" y="4033520"/>
            <a:ext cx="11297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1940            1950            1960              1970            1980            1990            2000            2010            2020 </a:t>
            </a:r>
            <a:endParaRPr lang="ko-KR" altLang="en-US" sz="1600" dirty="0"/>
          </a:p>
        </p:txBody>
      </p:sp>
      <p:sp>
        <p:nvSpPr>
          <p:cNvPr id="8" name="직사각형 7"/>
          <p:cNvSpPr/>
          <p:nvPr/>
        </p:nvSpPr>
        <p:spPr>
          <a:xfrm>
            <a:off x="1132920" y="2488654"/>
            <a:ext cx="11272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1943 </a:t>
            </a:r>
          </a:p>
          <a:p>
            <a:r>
              <a:rPr lang="en-US" altLang="ko-KR" sz="1400" b="1" dirty="0"/>
              <a:t>Neural Net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>
          <a:xfrm>
            <a:off x="2676712" y="1580933"/>
            <a:ext cx="1116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1958 </a:t>
            </a:r>
          </a:p>
          <a:p>
            <a:r>
              <a:rPr lang="en-US" altLang="ko-KR" sz="1400" b="1" dirty="0"/>
              <a:t>Perceptron</a:t>
            </a:r>
            <a:endParaRPr lang="ko-KR" altLang="en-US" sz="1400" dirty="0"/>
          </a:p>
        </p:txBody>
      </p:sp>
      <p:sp>
        <p:nvSpPr>
          <p:cNvPr id="10" name="직사각형 9"/>
          <p:cNvSpPr/>
          <p:nvPr/>
        </p:nvSpPr>
        <p:spPr>
          <a:xfrm>
            <a:off x="4288737" y="4965808"/>
            <a:ext cx="10394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1969 </a:t>
            </a:r>
          </a:p>
          <a:p>
            <a:r>
              <a:rPr lang="en-US" altLang="ko-KR" sz="1400" b="1" dirty="0"/>
              <a:t>XOR </a:t>
            </a:r>
            <a:r>
              <a:rPr lang="ko-KR" altLang="en-US" sz="1400" b="1" dirty="0"/>
              <a:t>문제 </a:t>
            </a:r>
            <a:endParaRPr lang="ko-KR" altLang="en-US" sz="1400" dirty="0"/>
          </a:p>
        </p:txBody>
      </p:sp>
      <p:sp>
        <p:nvSpPr>
          <p:cNvPr id="11" name="직사각형 10"/>
          <p:cNvSpPr/>
          <p:nvPr/>
        </p:nvSpPr>
        <p:spPr>
          <a:xfrm>
            <a:off x="5799101" y="2455598"/>
            <a:ext cx="13244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1980 </a:t>
            </a:r>
          </a:p>
          <a:p>
            <a:r>
              <a:rPr lang="ko-KR" altLang="en-US" sz="1400" b="1" dirty="0"/>
              <a:t>다층 </a:t>
            </a:r>
            <a:r>
              <a:rPr lang="ko-KR" altLang="en-US" sz="1400" b="1" dirty="0" err="1"/>
              <a:t>퍼셉트론</a:t>
            </a:r>
            <a:endParaRPr lang="ko-KR" altLang="en-US" sz="1400" dirty="0"/>
          </a:p>
        </p:txBody>
      </p:sp>
      <p:sp>
        <p:nvSpPr>
          <p:cNvPr id="12" name="직사각형 11"/>
          <p:cNvSpPr/>
          <p:nvPr/>
        </p:nvSpPr>
        <p:spPr>
          <a:xfrm>
            <a:off x="6761866" y="1236981"/>
            <a:ext cx="7232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1986 </a:t>
            </a:r>
          </a:p>
          <a:p>
            <a:r>
              <a:rPr lang="ko-KR" altLang="en-US" sz="1400" b="1" dirty="0" err="1"/>
              <a:t>역전파</a:t>
            </a:r>
            <a:endParaRPr lang="ko-KR" altLang="en-US" sz="1400" dirty="0"/>
          </a:p>
        </p:txBody>
      </p:sp>
      <p:sp>
        <p:nvSpPr>
          <p:cNvPr id="13" name="직사각형 12"/>
          <p:cNvSpPr/>
          <p:nvPr/>
        </p:nvSpPr>
        <p:spPr>
          <a:xfrm>
            <a:off x="7614189" y="5438731"/>
            <a:ext cx="18549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1986~2006</a:t>
            </a:r>
          </a:p>
          <a:p>
            <a:r>
              <a:rPr lang="en-US" altLang="ko-KR" sz="1400" b="1" dirty="0"/>
              <a:t>Vanishing gradient </a:t>
            </a:r>
            <a:endParaRPr lang="ko-KR" altLang="en-US" sz="1400" dirty="0"/>
          </a:p>
        </p:txBody>
      </p:sp>
      <p:sp>
        <p:nvSpPr>
          <p:cNvPr id="14" name="직사각형 13"/>
          <p:cNvSpPr/>
          <p:nvPr/>
        </p:nvSpPr>
        <p:spPr>
          <a:xfrm>
            <a:off x="9238698" y="970289"/>
            <a:ext cx="18035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2006 </a:t>
            </a:r>
          </a:p>
          <a:p>
            <a:r>
              <a:rPr lang="en-US" altLang="ko-KR" sz="1400" b="1" dirty="0" err="1"/>
              <a:t>Relu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가중치 초기값</a:t>
            </a:r>
            <a:endParaRPr lang="ko-KR" altLang="en-US" sz="1400" dirty="0"/>
          </a:p>
        </p:txBody>
      </p:sp>
      <p:sp>
        <p:nvSpPr>
          <p:cNvPr id="16" name="자유형 15"/>
          <p:cNvSpPr/>
          <p:nvPr/>
        </p:nvSpPr>
        <p:spPr>
          <a:xfrm>
            <a:off x="944880" y="1493508"/>
            <a:ext cx="8524240" cy="3954207"/>
          </a:xfrm>
          <a:custGeom>
            <a:avLst/>
            <a:gdLst>
              <a:gd name="connsiteX0" fmla="*/ 0 w 8524240"/>
              <a:gd name="connsiteY0" fmla="*/ 2976880 h 4472356"/>
              <a:gd name="connsiteX1" fmla="*/ 680720 w 8524240"/>
              <a:gd name="connsiteY1" fmla="*/ 2103120 h 4472356"/>
              <a:gd name="connsiteX2" fmla="*/ 2123440 w 8524240"/>
              <a:gd name="connsiteY2" fmla="*/ 853440 h 4472356"/>
              <a:gd name="connsiteX3" fmla="*/ 3576320 w 8524240"/>
              <a:gd name="connsiteY3" fmla="*/ 3931920 h 4472356"/>
              <a:gd name="connsiteX4" fmla="*/ 5334000 w 8524240"/>
              <a:gd name="connsiteY4" fmla="*/ 1574800 h 4472356"/>
              <a:gd name="connsiteX5" fmla="*/ 6156960 w 8524240"/>
              <a:gd name="connsiteY5" fmla="*/ 579120 h 4472356"/>
              <a:gd name="connsiteX6" fmla="*/ 7040880 w 8524240"/>
              <a:gd name="connsiteY6" fmla="*/ 4470400 h 4472356"/>
              <a:gd name="connsiteX7" fmla="*/ 8524240 w 8524240"/>
              <a:gd name="connsiteY7" fmla="*/ 0 h 447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24240" h="4472356">
                <a:moveTo>
                  <a:pt x="0" y="2976880"/>
                </a:moveTo>
                <a:cubicBezTo>
                  <a:pt x="163406" y="2716953"/>
                  <a:pt x="326813" y="2457027"/>
                  <a:pt x="680720" y="2103120"/>
                </a:cubicBezTo>
                <a:cubicBezTo>
                  <a:pt x="1034627" y="1749213"/>
                  <a:pt x="1640840" y="548640"/>
                  <a:pt x="2123440" y="853440"/>
                </a:cubicBezTo>
                <a:cubicBezTo>
                  <a:pt x="2606040" y="1158240"/>
                  <a:pt x="3041227" y="3811693"/>
                  <a:pt x="3576320" y="3931920"/>
                </a:cubicBezTo>
                <a:cubicBezTo>
                  <a:pt x="4111413" y="4052147"/>
                  <a:pt x="4903893" y="2133600"/>
                  <a:pt x="5334000" y="1574800"/>
                </a:cubicBezTo>
                <a:cubicBezTo>
                  <a:pt x="5764107" y="1016000"/>
                  <a:pt x="5872480" y="96520"/>
                  <a:pt x="6156960" y="579120"/>
                </a:cubicBezTo>
                <a:cubicBezTo>
                  <a:pt x="6441440" y="1061720"/>
                  <a:pt x="6646333" y="4566920"/>
                  <a:pt x="7040880" y="4470400"/>
                </a:cubicBezTo>
                <a:cubicBezTo>
                  <a:pt x="7435427" y="4373880"/>
                  <a:pt x="8290560" y="690880"/>
                  <a:pt x="8524240" y="0"/>
                </a:cubicBezTo>
              </a:path>
            </a:pathLst>
          </a:custGeom>
          <a:noFill/>
          <a:ln w="22225">
            <a:solidFill>
              <a:srgbClr val="92D050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04800" y="1879600"/>
            <a:ext cx="1391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발전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4800" y="5437892"/>
            <a:ext cx="1391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위기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8381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hlinkClick r:id="" action="ppaction://ole?verb=0"/>
            <a:extLst>
              <a:ext uri="{FF2B5EF4-FFF2-40B4-BE49-F238E27FC236}">
                <a16:creationId xmlns:a16="http://schemas.microsoft.com/office/drawing/2014/main" xmlns="" id="{E112D1FD-67CD-4F60-9186-35FCFB2D47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5381690"/>
              </p:ext>
            </p:extLst>
          </p:nvPr>
        </p:nvGraphicFramePr>
        <p:xfrm>
          <a:off x="92075" y="92075"/>
          <a:ext cx="6096000" cy="342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Presentation" r:id="rId3" imgW="6096246" imgH="3429123" progId="PowerPoint.Show.12">
                  <p:embed/>
                </p:oleObj>
              </mc:Choice>
              <mc:Fallback>
                <p:oleObj name="Presentation" r:id="rId3" imgW="6096246" imgH="3429123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075" y="92075"/>
                        <a:ext cx="6096000" cy="342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hlinkClick r:id="" action="ppaction://ole?verb=0"/>
            <a:extLst>
              <a:ext uri="{FF2B5EF4-FFF2-40B4-BE49-F238E27FC236}">
                <a16:creationId xmlns:a16="http://schemas.microsoft.com/office/drawing/2014/main" xmlns="" id="{B57B3AC7-3BFE-4594-B209-6130276283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6018753"/>
              </p:ext>
            </p:extLst>
          </p:nvPr>
        </p:nvGraphicFramePr>
        <p:xfrm>
          <a:off x="184150" y="184150"/>
          <a:ext cx="6096000" cy="342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1" name="Presentation" r:id="rId5" imgW="6096246" imgH="3429123" progId="PowerPoint.Show.12">
                  <p:embed/>
                </p:oleObj>
              </mc:Choice>
              <mc:Fallback>
                <p:oleObj name="Presentation" r:id="rId5" imgW="6096246" imgH="3429123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4150" y="184150"/>
                        <a:ext cx="6096000" cy="342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>
            <a:hlinkClick r:id="" action="ppaction://ole?verb=0"/>
            <a:extLst>
              <a:ext uri="{FF2B5EF4-FFF2-40B4-BE49-F238E27FC236}">
                <a16:creationId xmlns:a16="http://schemas.microsoft.com/office/drawing/2014/main" xmlns="" id="{6D33A611-4C92-49B2-8520-FC0B42D369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7347664"/>
              </p:ext>
            </p:extLst>
          </p:nvPr>
        </p:nvGraphicFramePr>
        <p:xfrm>
          <a:off x="276225" y="276225"/>
          <a:ext cx="6096000" cy="342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" name="Presentation" r:id="rId7" imgW="6096246" imgH="3429123" progId="PowerPoint.Show.12">
                  <p:embed/>
                </p:oleObj>
              </mc:Choice>
              <mc:Fallback>
                <p:oleObj name="Presentation" r:id="rId7" imgW="6096246" imgH="3429123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6225" y="276225"/>
                        <a:ext cx="6096000" cy="342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>
            <a:hlinkClick r:id="" action="ppaction://ole?verb=0"/>
            <a:extLst>
              <a:ext uri="{FF2B5EF4-FFF2-40B4-BE49-F238E27FC236}">
                <a16:creationId xmlns:a16="http://schemas.microsoft.com/office/drawing/2014/main" xmlns="" id="{0D6BAD4F-9ECF-4561-95AD-4AE70FFF93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2988849"/>
              </p:ext>
            </p:extLst>
          </p:nvPr>
        </p:nvGraphicFramePr>
        <p:xfrm>
          <a:off x="479136" y="492991"/>
          <a:ext cx="6096000" cy="342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3" name="Presentation" r:id="rId9" imgW="6096246" imgH="3429123" progId="PowerPoint.Show.12">
                  <p:embed/>
                </p:oleObj>
              </mc:Choice>
              <mc:Fallback>
                <p:oleObj name="Presentation" r:id="rId9" imgW="6096246" imgH="3429123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9136" y="492991"/>
                        <a:ext cx="6096000" cy="342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BC32833-31DF-4B8C-A83F-AA42152A084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19261"/>
            <a:ext cx="12192000" cy="645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545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085" y="640078"/>
            <a:ext cx="11602915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3338" y="247306"/>
            <a:ext cx="552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1943 Neural Net – </a:t>
            </a:r>
            <a:r>
              <a:rPr lang="ko-KR" altLang="en-US" dirty="0"/>
              <a:t>인공지능의 시작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b="4077"/>
          <a:stretch/>
        </p:blipFill>
        <p:spPr>
          <a:xfrm>
            <a:off x="1360366" y="1610218"/>
            <a:ext cx="3070253" cy="19573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03192" y="3571278"/>
            <a:ext cx="3669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워렌 </a:t>
            </a:r>
            <a:r>
              <a:rPr lang="ko-KR" altLang="en-US" sz="1200" dirty="0" err="1"/>
              <a:t>맥컬록</a:t>
            </a:r>
            <a:r>
              <a:rPr lang="en-US" altLang="ko-KR" sz="1200" dirty="0"/>
              <a:t>(</a:t>
            </a:r>
            <a:r>
              <a:rPr lang="ko-KR" altLang="en-US" sz="1200" dirty="0"/>
              <a:t>좌</a:t>
            </a:r>
            <a:r>
              <a:rPr lang="en-US" altLang="ko-KR" sz="1200" dirty="0"/>
              <a:t>), </a:t>
            </a:r>
            <a:r>
              <a:rPr lang="ko-KR" altLang="en-US" sz="1200" dirty="0" err="1"/>
              <a:t>윌터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피츠</a:t>
            </a:r>
            <a:r>
              <a:rPr lang="en-US" altLang="ko-KR" sz="1200" dirty="0"/>
              <a:t>(</a:t>
            </a:r>
            <a:r>
              <a:rPr lang="ko-KR" altLang="en-US" sz="1200" dirty="0"/>
              <a:t>우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473338" y="765810"/>
            <a:ext cx="11503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1943</a:t>
            </a:r>
            <a:r>
              <a:rPr lang="ko-KR" altLang="en-US" sz="1600" dirty="0"/>
              <a:t>년 뉴런 </a:t>
            </a:r>
            <a:r>
              <a:rPr lang="ko-KR" altLang="en-US" sz="1600" dirty="0" err="1"/>
              <a:t>인공신경망</a:t>
            </a:r>
            <a:r>
              <a:rPr lang="ko-KR" altLang="en-US" sz="1600" dirty="0"/>
              <a:t> 모델을 처음 생각해낸 사람은 신경생리학자 워렌 </a:t>
            </a:r>
            <a:r>
              <a:rPr lang="ko-KR" altLang="en-US" sz="1600" dirty="0" err="1"/>
              <a:t>맥컬록과</a:t>
            </a:r>
            <a:r>
              <a:rPr lang="ko-KR" altLang="en-US" sz="1600" dirty="0"/>
              <a:t> 수학자 </a:t>
            </a:r>
            <a:r>
              <a:rPr lang="ko-KR" altLang="en-US" sz="1600" dirty="0" err="1"/>
              <a:t>윌터</a:t>
            </a:r>
            <a:r>
              <a:rPr lang="ko-KR" altLang="en-US" sz="1600" dirty="0"/>
              <a:t> </a:t>
            </a:r>
            <a:r>
              <a:rPr lang="ko-KR" altLang="en-US" sz="1600" dirty="0" err="1"/>
              <a:t>피츠</a:t>
            </a:r>
            <a:endParaRPr lang="en-US" altLang="ko-KR" sz="16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469" y="4695871"/>
            <a:ext cx="969430" cy="969430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2773900" y="4397272"/>
            <a:ext cx="274320" cy="274320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2773900" y="4883522"/>
            <a:ext cx="274320" cy="274320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773900" y="5369772"/>
            <a:ext cx="274320" cy="274320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2773900" y="5856022"/>
            <a:ext cx="274320" cy="274320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>
            <a:off x="3406548" y="5121291"/>
            <a:ext cx="274320" cy="274320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직선 연결선 52"/>
          <p:cNvCxnSpPr>
            <a:endCxn id="24" idx="2"/>
          </p:cNvCxnSpPr>
          <p:nvPr/>
        </p:nvCxnSpPr>
        <p:spPr>
          <a:xfrm>
            <a:off x="3029358" y="5043426"/>
            <a:ext cx="377190" cy="215025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 flipV="1">
            <a:off x="3029358" y="5257143"/>
            <a:ext cx="388620" cy="27253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>
            <a:endCxn id="24" idx="2"/>
          </p:cNvCxnSpPr>
          <p:nvPr/>
        </p:nvCxnSpPr>
        <p:spPr>
          <a:xfrm flipV="1">
            <a:off x="3029358" y="5258451"/>
            <a:ext cx="377190" cy="744229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>
            <a:endCxn id="24" idx="2"/>
          </p:cNvCxnSpPr>
          <p:nvPr/>
        </p:nvCxnSpPr>
        <p:spPr>
          <a:xfrm>
            <a:off x="3029358" y="4569114"/>
            <a:ext cx="377190" cy="68933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2162147" y="4346635"/>
            <a:ext cx="532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/>
              <a:t>독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162147" y="4814932"/>
            <a:ext cx="5327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/>
              <a:t>지느러미</a:t>
            </a:r>
            <a:endParaRPr lang="ko-KR" altLang="en-US" sz="1100" dirty="0"/>
          </a:p>
        </p:txBody>
      </p:sp>
      <p:sp>
        <p:nvSpPr>
          <p:cNvPr id="67" name="TextBox 66"/>
          <p:cNvSpPr txBox="1"/>
          <p:nvPr/>
        </p:nvSpPr>
        <p:spPr>
          <a:xfrm>
            <a:off x="2162147" y="5376127"/>
            <a:ext cx="532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무늬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2162147" y="5862377"/>
            <a:ext cx="532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/>
              <a:t>꼬리</a:t>
            </a:r>
            <a:endParaRPr lang="ko-KR" altLang="en-US" sz="1100" dirty="0"/>
          </a:p>
        </p:txBody>
      </p:sp>
      <p:sp>
        <p:nvSpPr>
          <p:cNvPr id="69" name="TextBox 68"/>
          <p:cNvSpPr txBox="1"/>
          <p:nvPr/>
        </p:nvSpPr>
        <p:spPr>
          <a:xfrm>
            <a:off x="3924655" y="5637737"/>
            <a:ext cx="580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생존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187229" y="5724877"/>
            <a:ext cx="580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복어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925664" y="6280054"/>
            <a:ext cx="4024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인공신경망</a:t>
            </a:r>
            <a:r>
              <a:rPr lang="en-US" altLang="ko-KR" sz="1400" b="1" dirty="0"/>
              <a:t>(Artificial Neural Network)</a:t>
            </a:r>
          </a:p>
          <a:p>
            <a:pPr algn="ctr"/>
            <a:r>
              <a:rPr lang="en-US" altLang="ko-KR" sz="1400" b="1" dirty="0"/>
              <a:t>(</a:t>
            </a:r>
            <a:r>
              <a:rPr lang="ko-KR" altLang="en-US" sz="1400" b="1" dirty="0"/>
              <a:t>줄여서 </a:t>
            </a:r>
            <a:r>
              <a:rPr lang="en-US" altLang="ko-KR" sz="1400" b="1" dirty="0"/>
              <a:t>Neural Net)</a:t>
            </a:r>
            <a:endParaRPr lang="ko-KR" altLang="en-US" sz="1400" b="1" dirty="0"/>
          </a:p>
        </p:txBody>
      </p:sp>
      <p:sp>
        <p:nvSpPr>
          <p:cNvPr id="75" name="직사각형 74"/>
          <p:cNvSpPr/>
          <p:nvPr/>
        </p:nvSpPr>
        <p:spPr>
          <a:xfrm>
            <a:off x="480266" y="4061602"/>
            <a:ext cx="47056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1200" dirty="0"/>
              <a:t>논문 </a:t>
            </a:r>
            <a:r>
              <a:rPr lang="en-US" altLang="ko-KR" sz="1200" dirty="0"/>
              <a:t>"</a:t>
            </a:r>
            <a:r>
              <a:rPr lang="ko-KR" altLang="en-US" sz="1200" dirty="0"/>
              <a:t>신경 활동에 내재한 개념들의 논리적 계산</a:t>
            </a:r>
            <a:r>
              <a:rPr lang="en-US" altLang="ko-KR" sz="1200" dirty="0"/>
              <a:t>“(1943</a:t>
            </a:r>
            <a:r>
              <a:rPr lang="ko-KR" altLang="en-US" sz="1200" dirty="0"/>
              <a:t>년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76" name="TextBox 75"/>
          <p:cNvSpPr txBox="1"/>
          <p:nvPr/>
        </p:nvSpPr>
        <p:spPr>
          <a:xfrm>
            <a:off x="4581552" y="6218499"/>
            <a:ext cx="2231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</a:rPr>
              <a:t>아직까진</a:t>
            </a:r>
            <a:endParaRPr lang="en-US" altLang="ko-KR" sz="1600" dirty="0">
              <a:solidFill>
                <a:srgbClr val="FF0000"/>
              </a:solidFill>
            </a:endParaRPr>
          </a:p>
          <a:p>
            <a:pPr algn="ctr"/>
            <a:r>
              <a:rPr lang="ko-KR" altLang="en-US" sz="1100" strike="sngStrike" dirty="0" err="1">
                <a:solidFill>
                  <a:srgbClr val="FF0000"/>
                </a:solidFill>
              </a:rPr>
              <a:t>딥러닝</a:t>
            </a:r>
            <a:endParaRPr lang="ko-KR" altLang="en-US" sz="1100" strike="sngStrike" dirty="0">
              <a:solidFill>
                <a:srgbClr val="FF0000"/>
              </a:solidFill>
            </a:endParaRPr>
          </a:p>
        </p:txBody>
      </p:sp>
      <p:pic>
        <p:nvPicPr>
          <p:cNvPr id="78" name="그림 7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9254" y="1425197"/>
            <a:ext cx="3902639" cy="1740083"/>
          </a:xfrm>
          <a:prstGeom prst="rect">
            <a:avLst/>
          </a:prstGeom>
        </p:spPr>
      </p:pic>
      <p:sp>
        <p:nvSpPr>
          <p:cNvPr id="79" name="TextBox 78"/>
          <p:cNvSpPr txBox="1"/>
          <p:nvPr/>
        </p:nvSpPr>
        <p:spPr>
          <a:xfrm>
            <a:off x="7592863" y="3246910"/>
            <a:ext cx="3669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신경세포</a:t>
            </a:r>
            <a:r>
              <a:rPr lang="en-US" altLang="ko-KR" sz="1200" dirty="0"/>
              <a:t>(Neuron)</a:t>
            </a:r>
            <a:r>
              <a:rPr lang="ko-KR" altLang="en-US" sz="1200" dirty="0"/>
              <a:t>의 구조</a:t>
            </a:r>
          </a:p>
        </p:txBody>
      </p:sp>
      <p:pic>
        <p:nvPicPr>
          <p:cNvPr id="80" name="그림 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0539" y="3882539"/>
            <a:ext cx="4091354" cy="2264192"/>
          </a:xfrm>
          <a:prstGeom prst="rect">
            <a:avLst/>
          </a:prstGeom>
        </p:spPr>
      </p:pic>
      <p:sp>
        <p:nvSpPr>
          <p:cNvPr id="81" name="TextBox 80"/>
          <p:cNvSpPr txBox="1"/>
          <p:nvPr/>
        </p:nvSpPr>
        <p:spPr>
          <a:xfrm>
            <a:off x="7592863" y="6243977"/>
            <a:ext cx="3669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/>
              <a:t>신호 </a:t>
            </a:r>
            <a:r>
              <a:rPr lang="ko-KR" altLang="en-US" sz="1200" dirty="0"/>
              <a:t>전달의 원리</a:t>
            </a:r>
          </a:p>
        </p:txBody>
      </p:sp>
      <p:sp>
        <p:nvSpPr>
          <p:cNvPr id="85" name="자유형 84"/>
          <p:cNvSpPr/>
          <p:nvPr/>
        </p:nvSpPr>
        <p:spPr>
          <a:xfrm>
            <a:off x="3017520" y="1229360"/>
            <a:ext cx="8595360" cy="5323840"/>
          </a:xfrm>
          <a:custGeom>
            <a:avLst/>
            <a:gdLst>
              <a:gd name="connsiteX0" fmla="*/ 0 w 8595360"/>
              <a:gd name="connsiteY0" fmla="*/ 3129280 h 5323840"/>
              <a:gd name="connsiteX1" fmla="*/ 0 w 8595360"/>
              <a:gd name="connsiteY1" fmla="*/ 4338320 h 5323840"/>
              <a:gd name="connsiteX2" fmla="*/ 762000 w 8595360"/>
              <a:gd name="connsiteY2" fmla="*/ 4338320 h 5323840"/>
              <a:gd name="connsiteX3" fmla="*/ 762000 w 8595360"/>
              <a:gd name="connsiteY3" fmla="*/ 3769360 h 5323840"/>
              <a:gd name="connsiteX4" fmla="*/ 1798320 w 8595360"/>
              <a:gd name="connsiteY4" fmla="*/ 3769360 h 5323840"/>
              <a:gd name="connsiteX5" fmla="*/ 4124960 w 8595360"/>
              <a:gd name="connsiteY5" fmla="*/ 5323840 h 5323840"/>
              <a:gd name="connsiteX6" fmla="*/ 8595360 w 8595360"/>
              <a:gd name="connsiteY6" fmla="*/ 5323840 h 5323840"/>
              <a:gd name="connsiteX7" fmla="*/ 8595360 w 8595360"/>
              <a:gd name="connsiteY7" fmla="*/ 0 h 5323840"/>
              <a:gd name="connsiteX8" fmla="*/ 4033520 w 8595360"/>
              <a:gd name="connsiteY8" fmla="*/ 0 h 5323840"/>
              <a:gd name="connsiteX9" fmla="*/ 1788160 w 8595360"/>
              <a:gd name="connsiteY9" fmla="*/ 3108960 h 5323840"/>
              <a:gd name="connsiteX10" fmla="*/ 0 w 8595360"/>
              <a:gd name="connsiteY10" fmla="*/ 3129280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595360" h="5323840">
                <a:moveTo>
                  <a:pt x="0" y="3129280"/>
                </a:moveTo>
                <a:lnTo>
                  <a:pt x="0" y="4338320"/>
                </a:lnTo>
                <a:lnTo>
                  <a:pt x="762000" y="4338320"/>
                </a:lnTo>
                <a:lnTo>
                  <a:pt x="762000" y="3769360"/>
                </a:lnTo>
                <a:lnTo>
                  <a:pt x="1798320" y="3769360"/>
                </a:lnTo>
                <a:lnTo>
                  <a:pt x="4124960" y="5323840"/>
                </a:lnTo>
                <a:lnTo>
                  <a:pt x="8595360" y="5323840"/>
                </a:lnTo>
                <a:lnTo>
                  <a:pt x="8595360" y="0"/>
                </a:lnTo>
                <a:lnTo>
                  <a:pt x="4033520" y="0"/>
                </a:lnTo>
                <a:lnTo>
                  <a:pt x="1788160" y="3108960"/>
                </a:lnTo>
                <a:lnTo>
                  <a:pt x="0" y="3129280"/>
                </a:lnTo>
                <a:close/>
              </a:path>
            </a:pathLst>
          </a:cu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/>
          <p:cNvSpPr/>
          <p:nvPr/>
        </p:nvSpPr>
        <p:spPr>
          <a:xfrm>
            <a:off x="4077718" y="5121291"/>
            <a:ext cx="274320" cy="274320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7" name="직선 연결선 86"/>
          <p:cNvCxnSpPr>
            <a:stCxn id="24" idx="6"/>
            <a:endCxn id="86" idx="2"/>
          </p:cNvCxnSpPr>
          <p:nvPr/>
        </p:nvCxnSpPr>
        <p:spPr>
          <a:xfrm>
            <a:off x="3680868" y="5258451"/>
            <a:ext cx="39685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>
            <a:off x="3244577" y="5637737"/>
            <a:ext cx="580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/>
              <a:t>연산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33033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085" y="640078"/>
            <a:ext cx="11602915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3338" y="247306"/>
            <a:ext cx="552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1943 Neural Net – </a:t>
            </a:r>
            <a:r>
              <a:rPr lang="ko-KR" altLang="en-US" dirty="0"/>
              <a:t>인공지능의 시작</a:t>
            </a:r>
          </a:p>
        </p:txBody>
      </p:sp>
      <p:pic>
        <p:nvPicPr>
          <p:cNvPr id="3" name="뉴럴넷 학습 과정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3907" y="2092193"/>
            <a:ext cx="6904894" cy="31063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3338" y="765810"/>
            <a:ext cx="11503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Neural Net</a:t>
            </a:r>
            <a:r>
              <a:rPr lang="ko-KR" altLang="en-US" sz="1600" dirty="0"/>
              <a:t>의 학습 과정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461569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085" y="640078"/>
            <a:ext cx="11602915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3338" y="247306"/>
            <a:ext cx="552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1958 Perceptron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3338" y="765810"/>
            <a:ext cx="11503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Perceptron</a:t>
            </a:r>
            <a:r>
              <a:rPr lang="en-US" altLang="ko-KR" sz="1600" b="1" dirty="0"/>
              <a:t> </a:t>
            </a:r>
            <a:r>
              <a:rPr lang="en-US" altLang="ko-KR" sz="1600" dirty="0"/>
              <a:t>: Neural Net</a:t>
            </a:r>
            <a:r>
              <a:rPr lang="ko-KR" altLang="en-US" sz="1600" dirty="0"/>
              <a:t>을 응용해서 실제 문제를 해결</a:t>
            </a:r>
            <a:endParaRPr lang="en-US" altLang="ko-KR" sz="1600" dirty="0"/>
          </a:p>
        </p:txBody>
      </p:sp>
      <p:sp>
        <p:nvSpPr>
          <p:cNvPr id="3" name="직사각형 2"/>
          <p:cNvSpPr/>
          <p:nvPr/>
        </p:nvSpPr>
        <p:spPr>
          <a:xfrm>
            <a:off x="1655567" y="3765444"/>
            <a:ext cx="13580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/>
              <a:t>Frank Rosenblatt</a:t>
            </a:r>
            <a:endParaRPr lang="ko-KR" altLang="en-US" sz="1200" dirty="0"/>
          </a:p>
        </p:txBody>
      </p:sp>
      <p:pic>
        <p:nvPicPr>
          <p:cNvPr id="1026" name="Picture 2" descr="Frank Rosenblatt 이미지 검색결과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448" y="1364157"/>
            <a:ext cx="1846302" cy="240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589085" y="4096938"/>
            <a:ext cx="45313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/>
              <a:t>논문 </a:t>
            </a:r>
            <a:r>
              <a:rPr lang="en-US" altLang="ko-KR" sz="1200" dirty="0"/>
              <a:t>“The perceptron: A probabilistic model for information </a:t>
            </a:r>
          </a:p>
          <a:p>
            <a:r>
              <a:rPr lang="en-US" altLang="ko-KR" sz="1200" dirty="0"/>
              <a:t>        storage and organization in the brain.”</a:t>
            </a:r>
            <a:endParaRPr lang="ko-KR" alt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589085" y="4815497"/>
            <a:ext cx="4531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Perceptron</a:t>
            </a:r>
          </a:p>
          <a:p>
            <a:r>
              <a:rPr lang="en-US" altLang="ko-KR" sz="1600" dirty="0"/>
              <a:t>Linear Classification</a:t>
            </a:r>
          </a:p>
          <a:p>
            <a:r>
              <a:rPr lang="en-US" altLang="ko-KR" sz="1600" dirty="0"/>
              <a:t>Feed forward neural network</a:t>
            </a:r>
          </a:p>
          <a:p>
            <a:r>
              <a:rPr lang="en-US" altLang="ko-KR" sz="1600" dirty="0"/>
              <a:t>Input, weight</a:t>
            </a:r>
          </a:p>
          <a:p>
            <a:r>
              <a:rPr lang="en-US" altLang="ko-KR" sz="1600" dirty="0"/>
              <a:t>Activation </a:t>
            </a:r>
            <a:r>
              <a:rPr lang="en-US" altLang="ko-KR" sz="1600" dirty="0" err="1"/>
              <a:t>fuction</a:t>
            </a:r>
            <a:r>
              <a:rPr lang="en-US" altLang="ko-KR" sz="1600" dirty="0"/>
              <a:t>(sigmoid)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564" y="2443940"/>
            <a:ext cx="6170295" cy="29200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966447" y="4373937"/>
            <a:ext cx="150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sigmoid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6739" y="4851634"/>
            <a:ext cx="1788620" cy="430174"/>
          </a:xfrm>
          <a:prstGeom prst="rect">
            <a:avLst/>
          </a:prstGeom>
        </p:spPr>
      </p:pic>
      <p:pic>
        <p:nvPicPr>
          <p:cNvPr id="1028" name="Picture 4" descr="https://upload.wikimedia.org/wikipedia/commons/thumb/8/88/Logistic-curve.svg/1920px-Logistic-curve.svg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8018" y="5363946"/>
            <a:ext cx="2146061" cy="1430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4763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085" y="640078"/>
            <a:ext cx="11602915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3338" y="247306"/>
            <a:ext cx="552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1969 XOR </a:t>
            </a:r>
            <a:r>
              <a:rPr lang="ko-KR" altLang="en-US" dirty="0"/>
              <a:t>문제 </a:t>
            </a:r>
            <a:r>
              <a:rPr lang="en-US" altLang="ko-KR" dirty="0"/>
              <a:t>– </a:t>
            </a:r>
            <a:r>
              <a:rPr lang="ko-KR" altLang="en-US" dirty="0"/>
              <a:t>인공신경망의 첫번째 위기</a:t>
            </a:r>
          </a:p>
        </p:txBody>
      </p:sp>
      <p:pic>
        <p:nvPicPr>
          <p:cNvPr id="2050" name="Picture 2" descr="마빈 민스키 이미지 검색결과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26" y="1580095"/>
            <a:ext cx="3166745" cy="211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1726772" y="3765444"/>
            <a:ext cx="12156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/>
              <a:t>Marvin Minsky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473338" y="4267417"/>
            <a:ext cx="49825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/>
              <a:t>책 </a:t>
            </a:r>
            <a:r>
              <a:rPr lang="en-US" altLang="ko-KR" sz="1400" dirty="0"/>
              <a:t>“</a:t>
            </a:r>
            <a:r>
              <a:rPr lang="en-US" altLang="ko-KR" sz="1400" dirty="0" err="1"/>
              <a:t>Perceptrons</a:t>
            </a:r>
            <a:r>
              <a:rPr lang="en-US" altLang="ko-KR" sz="1400" dirty="0"/>
              <a:t>: an introduction to </a:t>
            </a:r>
          </a:p>
          <a:p>
            <a:r>
              <a:rPr lang="en-US" altLang="ko-KR" sz="1400" dirty="0"/>
              <a:t>     computational geometry”</a:t>
            </a:r>
            <a:endParaRPr lang="ko-KR" alt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73338" y="5217104"/>
            <a:ext cx="45313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“</a:t>
            </a:r>
            <a:r>
              <a:rPr lang="en-US" altLang="ko-KR" sz="1400" dirty="0" err="1"/>
              <a:t>Perceptrons</a:t>
            </a:r>
            <a:r>
              <a:rPr lang="ko-KR" altLang="en-US" sz="1400" dirty="0"/>
              <a:t>은 단순한 선형 </a:t>
            </a:r>
            <a:r>
              <a:rPr lang="ko-KR" altLang="en-US" sz="1400" dirty="0" err="1"/>
              <a:t>분류기이다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비선형 문제를 해결할 수 없다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예를 들어 </a:t>
            </a:r>
            <a:r>
              <a:rPr lang="en-US" altLang="ko-KR" sz="1400" dirty="0"/>
              <a:t>XOR </a:t>
            </a:r>
            <a:r>
              <a:rPr lang="ko-KR" altLang="en-US" sz="1400" dirty="0"/>
              <a:t>문제가 바로 그것이다</a:t>
            </a:r>
            <a:r>
              <a:rPr lang="en-US" altLang="ko-KR" sz="1400" dirty="0"/>
              <a:t>.”</a:t>
            </a:r>
          </a:p>
        </p:txBody>
      </p:sp>
      <p:cxnSp>
        <p:nvCxnSpPr>
          <p:cNvPr id="10" name="직선 화살표 연결선 9"/>
          <p:cNvCxnSpPr/>
          <p:nvPr/>
        </p:nvCxnSpPr>
        <p:spPr>
          <a:xfrm flipV="1">
            <a:off x="5120312" y="1241159"/>
            <a:ext cx="0" cy="14935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V="1">
            <a:off x="7700952" y="1241159"/>
            <a:ext cx="0" cy="14935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>
            <a:off x="5120312" y="2734679"/>
            <a:ext cx="15646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7700952" y="2734679"/>
            <a:ext cx="15646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71672" y="1545958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71672" y="2131664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152311" y="1545958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152311" y="2131664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313352" y="2734679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004232" y="2734679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833032" y="2734679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523912" y="2734679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313352" y="1432424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B050"/>
                </a:solidFill>
              </a:rPr>
              <a:t>+</a:t>
            </a:r>
            <a:endParaRPr lang="ko-KR" altLang="en-US" sz="2800" dirty="0">
              <a:solidFill>
                <a:srgbClr val="00B05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004232" y="1432424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B050"/>
                </a:solidFill>
              </a:rPr>
              <a:t>+</a:t>
            </a:r>
            <a:endParaRPr lang="ko-KR" altLang="en-US" sz="2800" dirty="0">
              <a:solidFill>
                <a:srgbClr val="00B05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004232" y="2020195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B050"/>
                </a:solidFill>
              </a:rPr>
              <a:t>+</a:t>
            </a:r>
            <a:endParaRPr lang="ko-KR" altLang="en-US" sz="2800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313352" y="2020195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C000"/>
                </a:solidFill>
              </a:rPr>
              <a:t>-</a:t>
            </a:r>
            <a:endParaRPr lang="ko-KR" altLang="en-US" sz="2800" dirty="0">
              <a:solidFill>
                <a:srgbClr val="FFC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833032" y="1432424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C000"/>
                </a:solidFill>
              </a:rPr>
              <a:t>-</a:t>
            </a:r>
            <a:endParaRPr lang="ko-KR" altLang="en-US" sz="2800" dirty="0">
              <a:solidFill>
                <a:srgbClr val="FFC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523912" y="1432424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B050"/>
                </a:solidFill>
              </a:rPr>
              <a:t>+</a:t>
            </a:r>
            <a:endParaRPr lang="ko-KR" altLang="en-US" sz="2800" dirty="0">
              <a:solidFill>
                <a:srgbClr val="00B05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523912" y="2020195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C000"/>
                </a:solidFill>
              </a:rPr>
              <a:t>-</a:t>
            </a:r>
            <a:endParaRPr lang="ko-KR" altLang="en-US" sz="2800" dirty="0">
              <a:solidFill>
                <a:srgbClr val="FFC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833032" y="2020195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C000"/>
                </a:solidFill>
              </a:rPr>
              <a:t>-</a:t>
            </a:r>
            <a:endParaRPr lang="ko-KR" altLang="en-US" sz="2800" dirty="0">
              <a:solidFill>
                <a:srgbClr val="FFC000"/>
              </a:solidFill>
            </a:endParaRPr>
          </a:p>
        </p:txBody>
      </p:sp>
      <p:cxnSp>
        <p:nvCxnSpPr>
          <p:cNvPr id="33" name="직선 연결선 32"/>
          <p:cNvCxnSpPr>
            <a:stCxn id="15" idx="3"/>
            <a:endCxn id="22" idx="0"/>
          </p:cNvCxnSpPr>
          <p:nvPr/>
        </p:nvCxnSpPr>
        <p:spPr>
          <a:xfrm>
            <a:off x="5120312" y="1730624"/>
            <a:ext cx="1158240" cy="10040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>
            <a:off x="8097191" y="1341106"/>
            <a:ext cx="1158240" cy="10040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4727676" y="3652666"/>
            <a:ext cx="4537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/>
              <a:t>퍼셉트론이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algn="ctr"/>
            <a:r>
              <a:rPr lang="ko-KR" altLang="en-US" sz="1600" dirty="0"/>
              <a:t>해결 가능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0189329" y="3652666"/>
            <a:ext cx="13283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FF0000"/>
                </a:solidFill>
              </a:rPr>
              <a:t>퍼셉트론이</a:t>
            </a:r>
            <a:endParaRPr lang="en-US" altLang="ko-KR" sz="1600" b="1" dirty="0">
              <a:solidFill>
                <a:srgbClr val="FF0000"/>
              </a:solidFill>
            </a:endParaRPr>
          </a:p>
          <a:p>
            <a:pPr algn="ctr"/>
            <a:r>
              <a:rPr lang="ko-KR" altLang="en-US" sz="1600" b="1" dirty="0">
                <a:solidFill>
                  <a:srgbClr val="FF0000"/>
                </a:solidFill>
              </a:rPr>
              <a:t>해결 불가능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187110" y="3181475"/>
            <a:ext cx="19304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선형 문제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976788" y="3184950"/>
            <a:ext cx="19304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XOR </a:t>
            </a:r>
            <a:r>
              <a:rPr lang="ko-KR" altLang="en-US" sz="1200" dirty="0"/>
              <a:t>문제</a:t>
            </a:r>
          </a:p>
        </p:txBody>
      </p:sp>
      <p:cxnSp>
        <p:nvCxnSpPr>
          <p:cNvPr id="45" name="직선 화살표 연결선 44"/>
          <p:cNvCxnSpPr/>
          <p:nvPr/>
        </p:nvCxnSpPr>
        <p:spPr>
          <a:xfrm flipV="1">
            <a:off x="10200309" y="1241159"/>
            <a:ext cx="0" cy="14935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>
            <a:off x="10200309" y="2734679"/>
            <a:ext cx="15646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651669" y="1545958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651669" y="2131664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10393349" y="2734679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11084229" y="2734679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10393349" y="1432424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B050"/>
                </a:solidFill>
              </a:rPr>
              <a:t>+</a:t>
            </a:r>
            <a:endParaRPr lang="ko-KR" altLang="en-US" sz="2800" dirty="0">
              <a:solidFill>
                <a:srgbClr val="00B05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1084229" y="1432424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C000"/>
                </a:solidFill>
              </a:rPr>
              <a:t>-</a:t>
            </a:r>
            <a:endParaRPr lang="ko-KR" altLang="en-US" sz="2800" dirty="0">
              <a:solidFill>
                <a:srgbClr val="FFC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1084229" y="2020195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B050"/>
                </a:solidFill>
              </a:rPr>
              <a:t>+</a:t>
            </a:r>
            <a:endParaRPr lang="ko-KR" altLang="en-US" sz="2800" dirty="0">
              <a:solidFill>
                <a:srgbClr val="00B05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0393349" y="2020195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C000"/>
                </a:solidFill>
              </a:rPr>
              <a:t>-</a:t>
            </a:r>
            <a:endParaRPr lang="ko-KR" altLang="en-US" sz="2800" dirty="0">
              <a:solidFill>
                <a:srgbClr val="FFC000"/>
              </a:solidFill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4541520" y="934065"/>
            <a:ext cx="4902361" cy="2658344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9708040" y="934065"/>
            <a:ext cx="2290916" cy="2658344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/>
          <p:cNvSpPr/>
          <p:nvPr/>
        </p:nvSpPr>
        <p:spPr>
          <a:xfrm>
            <a:off x="7747938" y="4646557"/>
            <a:ext cx="274320" cy="274320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/>
          <p:cNvSpPr/>
          <p:nvPr/>
        </p:nvSpPr>
        <p:spPr>
          <a:xfrm>
            <a:off x="7747938" y="5132807"/>
            <a:ext cx="274320" cy="274320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/>
          <p:cNvSpPr/>
          <p:nvPr/>
        </p:nvSpPr>
        <p:spPr>
          <a:xfrm>
            <a:off x="7747938" y="5619057"/>
            <a:ext cx="274320" cy="274320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C000"/>
              </a:solidFill>
            </a:endParaRPr>
          </a:p>
        </p:txBody>
      </p:sp>
      <p:sp>
        <p:nvSpPr>
          <p:cNvPr id="63" name="타원 62"/>
          <p:cNvSpPr/>
          <p:nvPr/>
        </p:nvSpPr>
        <p:spPr>
          <a:xfrm>
            <a:off x="7747938" y="6105307"/>
            <a:ext cx="274320" cy="274320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/>
          <p:cNvSpPr/>
          <p:nvPr/>
        </p:nvSpPr>
        <p:spPr>
          <a:xfrm>
            <a:off x="8798232" y="5347832"/>
            <a:ext cx="274320" cy="274320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TextBox 93"/>
          <p:cNvSpPr txBox="1"/>
          <p:nvPr/>
        </p:nvSpPr>
        <p:spPr>
          <a:xfrm>
            <a:off x="7136185" y="4595920"/>
            <a:ext cx="532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/>
              <a:t>독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7136185" y="5064217"/>
            <a:ext cx="5327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/>
              <a:t>지느러미</a:t>
            </a:r>
            <a:endParaRPr lang="ko-KR" altLang="en-US" sz="1100" dirty="0"/>
          </a:p>
        </p:txBody>
      </p:sp>
      <p:sp>
        <p:nvSpPr>
          <p:cNvPr id="96" name="TextBox 95"/>
          <p:cNvSpPr txBox="1"/>
          <p:nvPr/>
        </p:nvSpPr>
        <p:spPr>
          <a:xfrm>
            <a:off x="7136185" y="5625412"/>
            <a:ext cx="532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무늬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7136185" y="6111662"/>
            <a:ext cx="5327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/>
              <a:t>꼬리</a:t>
            </a:r>
            <a:endParaRPr lang="ko-KR" altLang="en-US" sz="1100" dirty="0"/>
          </a:p>
        </p:txBody>
      </p:sp>
      <p:pic>
        <p:nvPicPr>
          <p:cNvPr id="100" name="그림 9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837" y="5000277"/>
            <a:ext cx="969430" cy="969430"/>
          </a:xfrm>
          <a:prstGeom prst="rect">
            <a:avLst/>
          </a:prstGeom>
        </p:spPr>
      </p:pic>
      <p:sp>
        <p:nvSpPr>
          <p:cNvPr id="57" name="TextBox 56"/>
          <p:cNvSpPr txBox="1"/>
          <p:nvPr/>
        </p:nvSpPr>
        <p:spPr>
          <a:xfrm>
            <a:off x="8066711" y="5064217"/>
            <a:ext cx="68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FF0000"/>
                </a:solidFill>
              </a:rPr>
              <a:t>?</a:t>
            </a:r>
            <a:endParaRPr lang="ko-KR" altLang="en-US" sz="4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8694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9085" y="640078"/>
            <a:ext cx="11602915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3338" y="247306"/>
            <a:ext cx="552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1980 </a:t>
            </a:r>
            <a:r>
              <a:rPr lang="ko-KR" altLang="en-US" dirty="0"/>
              <a:t>다층 </a:t>
            </a:r>
            <a:r>
              <a:rPr lang="ko-KR" altLang="en-US" dirty="0" err="1"/>
              <a:t>퍼셉트론</a:t>
            </a:r>
            <a:r>
              <a:rPr lang="en-US" altLang="ko-KR" dirty="0"/>
              <a:t>, 1986 </a:t>
            </a:r>
            <a:r>
              <a:rPr lang="ko-KR" altLang="en-US" dirty="0" err="1"/>
              <a:t>역전파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273" y="1794224"/>
            <a:ext cx="3135553" cy="2547280"/>
          </a:xfrm>
          <a:prstGeom prst="rect">
            <a:avLst/>
          </a:prstGeom>
        </p:spPr>
      </p:pic>
      <p:cxnSp>
        <p:nvCxnSpPr>
          <p:cNvPr id="7" name="직선 화살표 연결선 6"/>
          <p:cNvCxnSpPr/>
          <p:nvPr/>
        </p:nvCxnSpPr>
        <p:spPr>
          <a:xfrm flipV="1">
            <a:off x="4382466" y="2217501"/>
            <a:ext cx="0" cy="14935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/>
          <p:cNvCxnSpPr/>
          <p:nvPr/>
        </p:nvCxnSpPr>
        <p:spPr>
          <a:xfrm>
            <a:off x="4382466" y="3711021"/>
            <a:ext cx="15646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833826" y="2522300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833826" y="3108006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75506" y="3711021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266386" y="3711021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75506" y="2408766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B050"/>
                </a:solidFill>
              </a:rPr>
              <a:t>+</a:t>
            </a:r>
            <a:endParaRPr lang="ko-KR" altLang="en-US" sz="2800" dirty="0">
              <a:solidFill>
                <a:srgbClr val="00B05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66386" y="2408766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C000"/>
                </a:solidFill>
              </a:rPr>
              <a:t>-</a:t>
            </a:r>
            <a:endParaRPr lang="ko-KR" altLang="en-US" sz="2800" dirty="0">
              <a:solidFill>
                <a:srgbClr val="FFC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266386" y="2996537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B050"/>
                </a:solidFill>
              </a:rPr>
              <a:t>+</a:t>
            </a:r>
            <a:endParaRPr lang="ko-KR" altLang="en-US" sz="2800" dirty="0">
              <a:solidFill>
                <a:srgbClr val="00B05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575506" y="2996537"/>
            <a:ext cx="54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C000"/>
                </a:solidFill>
              </a:rPr>
              <a:t>-</a:t>
            </a:r>
            <a:endParaRPr lang="ko-KR" altLang="en-US" sz="2800" dirty="0">
              <a:solidFill>
                <a:srgbClr val="FFC000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 flipV="1">
            <a:off x="4382466" y="2281950"/>
            <a:ext cx="1300811" cy="105328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V="1">
            <a:off x="4788536" y="2657734"/>
            <a:ext cx="1300811" cy="105328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3338" y="765810"/>
            <a:ext cx="11503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다층 </a:t>
            </a:r>
            <a:r>
              <a:rPr lang="ko-KR" altLang="en-US" sz="1600" dirty="0" err="1"/>
              <a:t>퍼셉트론</a:t>
            </a:r>
            <a:r>
              <a:rPr lang="en-US" altLang="ko-KR" sz="1600" dirty="0"/>
              <a:t>(Multi-layer Perceptron, MLP), </a:t>
            </a:r>
            <a:r>
              <a:rPr lang="ko-KR" altLang="en-US" sz="1600" dirty="0" err="1"/>
              <a:t>역전파</a:t>
            </a:r>
            <a:r>
              <a:rPr lang="en-US" altLang="ko-KR" sz="1600" dirty="0"/>
              <a:t>(backpropagation)</a:t>
            </a:r>
            <a:r>
              <a:rPr lang="ko-KR" altLang="en-US" sz="1600" dirty="0"/>
              <a:t>를 이용해서 </a:t>
            </a:r>
            <a:r>
              <a:rPr lang="en-US" altLang="ko-KR" sz="1600" dirty="0"/>
              <a:t>XOR </a:t>
            </a:r>
            <a:r>
              <a:rPr lang="ko-KR" altLang="en-US" sz="1600" dirty="0"/>
              <a:t>문제 해결</a:t>
            </a:r>
            <a:endParaRPr lang="en-US" altLang="ko-KR" sz="1600" dirty="0"/>
          </a:p>
        </p:txBody>
      </p:sp>
      <p:sp>
        <p:nvSpPr>
          <p:cNvPr id="23" name="TextBox 22"/>
          <p:cNvSpPr txBox="1"/>
          <p:nvPr/>
        </p:nvSpPr>
        <p:spPr>
          <a:xfrm>
            <a:off x="318846" y="5071625"/>
            <a:ext cx="5526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다층 </a:t>
            </a:r>
            <a:r>
              <a:rPr lang="ko-KR" altLang="en-US" sz="1200" dirty="0" err="1"/>
              <a:t>퍼셉트론</a:t>
            </a:r>
            <a:r>
              <a:rPr lang="en-US" altLang="ko-KR" sz="1200" dirty="0"/>
              <a:t>(</a:t>
            </a:r>
            <a:r>
              <a:rPr lang="ko-KR" altLang="en-US" sz="1200" dirty="0"/>
              <a:t>좌</a:t>
            </a:r>
            <a:r>
              <a:rPr lang="en-US" altLang="ko-KR" sz="1200" dirty="0"/>
              <a:t>)</a:t>
            </a:r>
            <a:r>
              <a:rPr lang="ko-KR" altLang="en-US" sz="1200" dirty="0"/>
              <a:t>과 </a:t>
            </a:r>
            <a:endParaRPr lang="en-US" altLang="ko-KR" sz="1200" dirty="0"/>
          </a:p>
          <a:p>
            <a:pPr algn="ctr"/>
            <a:r>
              <a:rPr lang="en-US" altLang="ko-KR" sz="1200" dirty="0"/>
              <a:t>MLP</a:t>
            </a:r>
            <a:r>
              <a:rPr lang="ko-KR" altLang="en-US" sz="1200" dirty="0"/>
              <a:t>를 이용한 </a:t>
            </a:r>
            <a:r>
              <a:rPr lang="en-US" altLang="ko-KR" sz="1200" dirty="0"/>
              <a:t>XOR(</a:t>
            </a:r>
            <a:r>
              <a:rPr lang="ko-KR" altLang="en-US" sz="1200" dirty="0"/>
              <a:t>비선형</a:t>
            </a:r>
            <a:r>
              <a:rPr lang="en-US" altLang="ko-KR" sz="1200" dirty="0"/>
              <a:t>) </a:t>
            </a:r>
            <a:r>
              <a:rPr lang="ko-KR" altLang="en-US" sz="1200" dirty="0"/>
              <a:t>문제 해결</a:t>
            </a:r>
            <a:r>
              <a:rPr lang="en-US" altLang="ko-KR" sz="1200" dirty="0"/>
              <a:t>(</a:t>
            </a:r>
            <a:r>
              <a:rPr lang="ko-KR" altLang="en-US" sz="1200" dirty="0"/>
              <a:t>우</a:t>
            </a:r>
            <a:r>
              <a:rPr lang="en-US" altLang="ko-KR" sz="1200" dirty="0"/>
              <a:t>)</a:t>
            </a:r>
            <a:endParaRPr lang="ko-KR" altLang="en-US" sz="1200" dirty="0"/>
          </a:p>
          <a:p>
            <a:pPr algn="ctr"/>
            <a:endParaRPr lang="ko-KR" altLang="en-US" sz="1200" dirty="0"/>
          </a:p>
        </p:txBody>
      </p:sp>
      <p:sp>
        <p:nvSpPr>
          <p:cNvPr id="24" name="직사각형 23"/>
          <p:cNvSpPr/>
          <p:nvPr/>
        </p:nvSpPr>
        <p:spPr>
          <a:xfrm>
            <a:off x="638345" y="1276356"/>
            <a:ext cx="5586833" cy="3600444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1" name="그림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6355" y="1329888"/>
            <a:ext cx="3412138" cy="2441913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6390360" y="5071625"/>
            <a:ext cx="55269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/>
              <a:t>역전파법</a:t>
            </a:r>
            <a:endParaRPr lang="ko-KR" altLang="en-US" sz="1200" dirty="0"/>
          </a:p>
        </p:txBody>
      </p:sp>
      <p:sp>
        <p:nvSpPr>
          <p:cNvPr id="73" name="직사각형 72"/>
          <p:cNvSpPr/>
          <p:nvPr/>
        </p:nvSpPr>
        <p:spPr>
          <a:xfrm>
            <a:off x="6390360" y="1276356"/>
            <a:ext cx="5586833" cy="3600444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TextBox 73"/>
          <p:cNvSpPr txBox="1"/>
          <p:nvPr/>
        </p:nvSpPr>
        <p:spPr>
          <a:xfrm>
            <a:off x="2184398" y="5939183"/>
            <a:ext cx="8657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여러 층</a:t>
            </a:r>
            <a:r>
              <a:rPr lang="en-US" altLang="ko-KR" dirty="0"/>
              <a:t>(</a:t>
            </a:r>
            <a:r>
              <a:rPr lang="ko-KR" altLang="en-US" dirty="0"/>
              <a:t>다층 </a:t>
            </a:r>
            <a:r>
              <a:rPr lang="ko-KR" altLang="en-US" dirty="0" err="1"/>
              <a:t>퍼셉트론</a:t>
            </a:r>
            <a:r>
              <a:rPr lang="en-US" altLang="ko-KR" dirty="0"/>
              <a:t>)</a:t>
            </a:r>
            <a:r>
              <a:rPr lang="ko-KR" altLang="en-US" dirty="0"/>
              <a:t>을 거치면서 가중치</a:t>
            </a:r>
            <a:r>
              <a:rPr lang="en-US" altLang="ko-KR" dirty="0"/>
              <a:t>(weight)</a:t>
            </a:r>
            <a:r>
              <a:rPr lang="ko-KR" altLang="en-US" dirty="0"/>
              <a:t>를 계산하고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거꾸로 돌아가면서 </a:t>
            </a:r>
            <a:r>
              <a:rPr lang="ko-KR" altLang="en-US" dirty="0" err="1"/>
              <a:t>에러율을</a:t>
            </a:r>
            <a:r>
              <a:rPr lang="ko-KR" altLang="en-US" dirty="0"/>
              <a:t> 조정하는 </a:t>
            </a:r>
            <a:r>
              <a:rPr lang="ko-KR" altLang="en-US" dirty="0" err="1"/>
              <a:t>역전파법을</a:t>
            </a:r>
            <a:r>
              <a:rPr lang="ko-KR" altLang="en-US" dirty="0"/>
              <a:t> 통해 </a:t>
            </a:r>
            <a:r>
              <a:rPr lang="en-US" altLang="ko-KR" dirty="0"/>
              <a:t>XOR</a:t>
            </a:r>
            <a:r>
              <a:rPr lang="ko-KR" altLang="en-US" dirty="0"/>
              <a:t> 문제는 해결된다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098" name="Picture 2" descr="https://t1.daumcdn.net/cfile/tistory/2709ED50579F7BBB2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50" r="5091"/>
          <a:stretch/>
        </p:blipFill>
        <p:spPr bwMode="auto">
          <a:xfrm>
            <a:off x="6610091" y="3825333"/>
            <a:ext cx="5147369" cy="990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6539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656</Words>
  <Application>Microsoft Office PowerPoint</Application>
  <PresentationFormat>와이드스크린</PresentationFormat>
  <Paragraphs>205</Paragraphs>
  <Slides>14</Slides>
  <Notes>7</Notes>
  <HiddenSlides>0</HiddenSlides>
  <MMClips>1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KoPub Dotum</vt:lpstr>
      <vt:lpstr>맑은 고딕</vt:lpstr>
      <vt:lpstr>Arial</vt:lpstr>
      <vt:lpstr>Office 테마</vt:lpstr>
      <vt:lpstr>Presentation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Donghwan Lee</dc:creator>
  <cp:lastModifiedBy>USER</cp:lastModifiedBy>
  <cp:revision>503</cp:revision>
  <dcterms:created xsi:type="dcterms:W3CDTF">2020-01-18T11:51:15Z</dcterms:created>
  <dcterms:modified xsi:type="dcterms:W3CDTF">2020-08-12T08:29:17Z</dcterms:modified>
</cp:coreProperties>
</file>

<file path=docProps/thumbnail.jpeg>
</file>